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8"/>
  </p:notesMasterIdLst>
  <p:sldIdLst>
    <p:sldId id="257" r:id="rId2"/>
    <p:sldId id="258" r:id="rId3"/>
    <p:sldId id="274" r:id="rId4"/>
    <p:sldId id="259" r:id="rId5"/>
    <p:sldId id="261" r:id="rId6"/>
    <p:sldId id="262" r:id="rId7"/>
    <p:sldId id="264" r:id="rId8"/>
    <p:sldId id="272" r:id="rId9"/>
    <p:sldId id="273" r:id="rId10"/>
    <p:sldId id="275" r:id="rId11"/>
    <p:sldId id="276" r:id="rId12"/>
    <p:sldId id="277" r:id="rId13"/>
    <p:sldId id="263" r:id="rId14"/>
    <p:sldId id="265" r:id="rId15"/>
    <p:sldId id="266" r:id="rId16"/>
    <p:sldId id="268" r:id="rId17"/>
    <p:sldId id="267" r:id="rId18"/>
    <p:sldId id="269" r:id="rId19"/>
    <p:sldId id="270" r:id="rId20"/>
    <p:sldId id="271" r:id="rId21"/>
    <p:sldId id="279" r:id="rId22"/>
    <p:sldId id="280" r:id="rId23"/>
    <p:sldId id="281" r:id="rId24"/>
    <p:sldId id="296" r:id="rId25"/>
    <p:sldId id="297" r:id="rId26"/>
    <p:sldId id="298" r:id="rId27"/>
    <p:sldId id="299" r:id="rId28"/>
    <p:sldId id="301" r:id="rId29"/>
    <p:sldId id="302" r:id="rId30"/>
    <p:sldId id="300" r:id="rId31"/>
    <p:sldId id="303" r:id="rId32"/>
    <p:sldId id="304" r:id="rId33"/>
    <p:sldId id="305" r:id="rId34"/>
    <p:sldId id="306" r:id="rId35"/>
    <p:sldId id="307" r:id="rId36"/>
    <p:sldId id="308" r:id="rId37"/>
    <p:sldId id="309" r:id="rId38"/>
    <p:sldId id="310" r:id="rId39"/>
    <p:sldId id="319" r:id="rId40"/>
    <p:sldId id="316" r:id="rId41"/>
    <p:sldId id="329" r:id="rId42"/>
    <p:sldId id="320" r:id="rId43"/>
    <p:sldId id="314" r:id="rId44"/>
    <p:sldId id="315" r:id="rId45"/>
    <p:sldId id="323" r:id="rId46"/>
    <p:sldId id="324" r:id="rId47"/>
    <p:sldId id="312" r:id="rId48"/>
    <p:sldId id="326" r:id="rId49"/>
    <p:sldId id="327" r:id="rId50"/>
    <p:sldId id="328" r:id="rId51"/>
    <p:sldId id="283" r:id="rId52"/>
    <p:sldId id="285" r:id="rId53"/>
    <p:sldId id="284" r:id="rId54"/>
    <p:sldId id="287" r:id="rId55"/>
    <p:sldId id="288" r:id="rId56"/>
    <p:sldId id="289" r:id="rId57"/>
    <p:sldId id="292" r:id="rId58"/>
    <p:sldId id="293" r:id="rId59"/>
    <p:sldId id="291" r:id="rId60"/>
    <p:sldId id="294" r:id="rId61"/>
    <p:sldId id="295" r:id="rId62"/>
    <p:sldId id="282" r:id="rId63"/>
    <p:sldId id="322" r:id="rId64"/>
    <p:sldId id="321" r:id="rId65"/>
    <p:sldId id="325" r:id="rId66"/>
    <p:sldId id="331" r:id="rId67"/>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355331BA-AA3E-478D-BDC1-C53913EEAC25}">
          <p14:sldIdLst/>
        </p14:section>
        <p14:section name="history" id="{C7FF46A5-C59B-4BB4-B747-66DC1C934880}">
          <p14:sldIdLst>
            <p14:sldId id="257"/>
            <p14:sldId id="258"/>
            <p14:sldId id="274"/>
            <p14:sldId id="259"/>
            <p14:sldId id="261"/>
            <p14:sldId id="262"/>
            <p14:sldId id="264"/>
            <p14:sldId id="272"/>
            <p14:sldId id="273"/>
            <p14:sldId id="275"/>
            <p14:sldId id="276"/>
            <p14:sldId id="277"/>
          </p14:sldIdLst>
        </p14:section>
        <p14:section name="how to" id="{BB616F0E-99B8-448F-B206-B2AD1999E6B4}">
          <p14:sldIdLst>
            <p14:sldId id="263"/>
            <p14:sldId id="265"/>
            <p14:sldId id="266"/>
            <p14:sldId id="268"/>
            <p14:sldId id="267"/>
            <p14:sldId id="269"/>
            <p14:sldId id="270"/>
            <p14:sldId id="271"/>
            <p14:sldId id="279"/>
          </p14:sldIdLst>
        </p14:section>
        <p14:section name="Convolution" id="{C8E993F9-EF50-4ADA-9085-32C69DF3885E}">
          <p14:sldIdLst>
            <p14:sldId id="280"/>
            <p14:sldId id="281"/>
            <p14:sldId id="296"/>
            <p14:sldId id="297"/>
            <p14:sldId id="298"/>
            <p14:sldId id="299"/>
            <p14:sldId id="301"/>
            <p14:sldId id="302"/>
            <p14:sldId id="300"/>
            <p14:sldId id="303"/>
            <p14:sldId id="304"/>
            <p14:sldId id="305"/>
            <p14:sldId id="306"/>
            <p14:sldId id="307"/>
            <p14:sldId id="308"/>
            <p14:sldId id="309"/>
            <p14:sldId id="310"/>
          </p14:sldIdLst>
        </p14:section>
        <p14:section name="Images and subsampling" id="{530972D2-939F-4929-9644-9B2641BA9E1A}">
          <p14:sldIdLst>
            <p14:sldId id="319"/>
            <p14:sldId id="316"/>
            <p14:sldId id="329"/>
            <p14:sldId id="320"/>
            <p14:sldId id="314"/>
            <p14:sldId id="315"/>
          </p14:sldIdLst>
        </p14:section>
        <p14:section name="Pooling" id="{07B8B946-EEF1-4F59-B89A-F2B9273203D3}">
          <p14:sldIdLst>
            <p14:sldId id="323"/>
            <p14:sldId id="324"/>
            <p14:sldId id="312"/>
            <p14:sldId id="326"/>
            <p14:sldId id="327"/>
            <p14:sldId id="328"/>
          </p14:sldIdLst>
        </p14:section>
        <p14:section name="Visualise features/responses" id="{888D9E0B-A303-42B2-B4E2-A90A10B1F995}">
          <p14:sldIdLst/>
        </p14:section>
        <p14:section name="When not to subsample" id="{5D318907-6C5C-4DF0-850E-8C62D57ACB57}">
          <p14:sldIdLst>
            <p14:sldId id="283"/>
            <p14:sldId id="285"/>
            <p14:sldId id="284"/>
            <p14:sldId id="287"/>
            <p14:sldId id="288"/>
            <p14:sldId id="289"/>
            <p14:sldId id="292"/>
            <p14:sldId id="293"/>
            <p14:sldId id="291"/>
            <p14:sldId id="294"/>
            <p14:sldId id="295"/>
          </p14:sldIdLst>
        </p14:section>
        <p14:section name="Why this worked?" id="{4DB4AC2C-156E-418E-A656-1B42BD5799AD}">
          <p14:sldIdLst>
            <p14:sldId id="282"/>
            <p14:sldId id="322"/>
            <p14:sldId id="321"/>
            <p14:sldId id="325"/>
          </p14:sldIdLst>
        </p14:section>
        <p14:section name="How to train it?" id="{4CD70D8F-D55B-4644-A6D4-044B5D366136}">
          <p14:sldIdLst>
            <p14:sldId id="33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8" autoAdjust="0"/>
    <p:restoredTop sz="94660"/>
  </p:normalViewPr>
  <p:slideViewPr>
    <p:cSldViewPr>
      <p:cViewPr>
        <p:scale>
          <a:sx n="90" d="100"/>
          <a:sy n="90"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726C58-F4C1-4295-B273-B13EEE0339E3}" type="datetimeFigureOut">
              <a:rPr lang="en-GB" smtClean="0"/>
              <a:t>05/11/2019</a:t>
            </a:fld>
            <a:endParaRPr lang="en-GB"/>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036489-6525-4583-BB55-DD65D9BF8030}" type="slidenum">
              <a:rPr lang="en-GB" smtClean="0"/>
              <a:t>‹#›</a:t>
            </a:fld>
            <a:endParaRPr lang="en-GB"/>
          </a:p>
        </p:txBody>
      </p:sp>
    </p:spTree>
    <p:extLst>
      <p:ext uri="{BB962C8B-B14F-4D97-AF65-F5344CB8AC3E}">
        <p14:creationId xmlns:p14="http://schemas.microsoft.com/office/powerpoint/2010/main" val="1254327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dirty="0" smtClean="0"/>
              <a:t>AT&amp;T Bell Labs</a:t>
            </a:r>
            <a:endParaRPr lang="pl-PL" sz="1200" dirty="0" smtClean="0"/>
          </a:p>
          <a:p>
            <a:r>
              <a:rPr lang="en-GB" sz="1200" b="0" i="0" kern="1200" dirty="0" smtClean="0">
                <a:solidFill>
                  <a:schemeClr val="tx1"/>
                </a:solidFill>
                <a:effectLst/>
                <a:latin typeface="+mn-lt"/>
                <a:ea typeface="+mn-ea"/>
                <a:cs typeface="+mn-cs"/>
              </a:rPr>
              <a:t>US Postal Service</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14</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15</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16</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17</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18</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19</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20</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21</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22</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dirty="0"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23</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24</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25</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26</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27</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28</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29</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Convolution</a:t>
            </a:r>
            <a:r>
              <a:rPr lang="pl-PL" dirty="0" smtClean="0"/>
              <a:t> </a:t>
            </a:r>
            <a:r>
              <a:rPr lang="pl-PL" dirty="0" err="1" smtClean="0"/>
              <a:t>results</a:t>
            </a:r>
            <a:r>
              <a:rPr lang="pl-PL" dirty="0" smtClean="0"/>
              <a:t> in a </a:t>
            </a:r>
            <a:r>
              <a:rPr lang="pl-PL" dirty="0" err="1" smtClean="0"/>
              <a:t>smaller</a:t>
            </a:r>
            <a:r>
              <a:rPr lang="pl-PL" dirty="0" smtClean="0"/>
              <a:t> image!</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30</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31</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That’s</a:t>
            </a:r>
            <a:r>
              <a:rPr lang="pl-PL" dirty="0" smtClean="0"/>
              <a:t> for </a:t>
            </a:r>
            <a:r>
              <a:rPr lang="pl-PL" dirty="0" err="1" smtClean="0"/>
              <a:t>multilayer</a:t>
            </a:r>
            <a:r>
              <a:rPr lang="pl-PL" smtClean="0"/>
              <a:t> perceptron.</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32</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33</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6</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34</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35</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36</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37</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38</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Think</a:t>
            </a:r>
            <a:r>
              <a:rPr lang="pl-PL" baseline="0" dirty="0" smtClean="0"/>
              <a:t> of </a:t>
            </a:r>
            <a:r>
              <a:rPr lang="pl-PL" baseline="0" dirty="0" err="1" smtClean="0"/>
              <a:t>hidden</a:t>
            </a:r>
            <a:r>
              <a:rPr lang="pl-PL" baseline="0" dirty="0" smtClean="0"/>
              <a:t> </a:t>
            </a:r>
            <a:r>
              <a:rPr lang="pl-PL" baseline="0" dirty="0" err="1" smtClean="0"/>
              <a:t>depth</a:t>
            </a:r>
            <a:r>
              <a:rPr lang="pl-PL" baseline="0" dirty="0" smtClean="0"/>
              <a:t> as </a:t>
            </a:r>
            <a:r>
              <a:rPr lang="pl-PL" baseline="0" dirty="0" err="1" smtClean="0"/>
              <a:t>result</a:t>
            </a:r>
            <a:r>
              <a:rPr lang="pl-PL" baseline="0" dirty="0" smtClean="0"/>
              <a:t> of </a:t>
            </a:r>
            <a:r>
              <a:rPr lang="pl-PL" baseline="0" dirty="0" err="1" smtClean="0"/>
              <a:t>different</a:t>
            </a:r>
            <a:r>
              <a:rPr lang="pl-PL" baseline="0" dirty="0" smtClean="0"/>
              <a:t> </a:t>
            </a:r>
            <a:r>
              <a:rPr lang="pl-PL" baseline="0" dirty="0" err="1" smtClean="0"/>
              <a:t>filters</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39</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40</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41</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42</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43</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7</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44</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45</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46</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47</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48</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Receptive</a:t>
            </a:r>
            <a:r>
              <a:rPr lang="pl-PL" baseline="0" dirty="0" smtClean="0"/>
              <a:t> field.</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49</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b="0" i="0" kern="1200" dirty="0" smtClean="0">
                <a:solidFill>
                  <a:schemeClr val="tx1"/>
                </a:solidFill>
                <a:effectLst/>
                <a:latin typeface="+mn-lt"/>
                <a:ea typeface="+mn-ea"/>
                <a:cs typeface="+mn-cs"/>
              </a:rPr>
              <a:t>If a task relies on preserving precise spatial</a:t>
            </a:r>
          </a:p>
          <a:p>
            <a:r>
              <a:rPr lang="en-GB" sz="1200" b="0" i="0" kern="1200" dirty="0" smtClean="0">
                <a:solidFill>
                  <a:schemeClr val="tx1"/>
                </a:solidFill>
                <a:effectLst/>
                <a:latin typeface="+mn-lt"/>
                <a:ea typeface="+mn-ea"/>
                <a:cs typeface="+mn-cs"/>
              </a:rPr>
              <a:t>information, then using pooling on all features can increase the training error.</a:t>
            </a:r>
          </a:p>
          <a:p>
            <a:r>
              <a:rPr lang="en-GB" sz="1200" b="0" i="0" kern="1200" dirty="0" smtClean="0">
                <a:solidFill>
                  <a:schemeClr val="tx1"/>
                </a:solidFill>
                <a:effectLst/>
                <a:latin typeface="+mn-lt"/>
                <a:ea typeface="+mn-ea"/>
                <a:cs typeface="+mn-cs"/>
              </a:rPr>
              <a:t>Some convolutional network architectures (</a:t>
            </a:r>
            <a:r>
              <a:rPr lang="en-GB" sz="1200" b="0" i="0" kern="1200" dirty="0" err="1" smtClean="0">
                <a:solidFill>
                  <a:schemeClr val="tx1"/>
                </a:solidFill>
                <a:effectLst/>
                <a:latin typeface="+mn-lt"/>
                <a:ea typeface="+mn-ea"/>
                <a:cs typeface="+mn-cs"/>
              </a:rPr>
              <a:t>Szegedy</a:t>
            </a:r>
            <a:r>
              <a:rPr lang="en-GB" sz="1200" b="0" i="0" kern="1200" dirty="0" smtClean="0">
                <a:solidFill>
                  <a:schemeClr val="tx1"/>
                </a:solidFill>
                <a:effectLst/>
                <a:latin typeface="+mn-lt"/>
                <a:ea typeface="+mn-ea"/>
                <a:cs typeface="+mn-cs"/>
              </a:rPr>
              <a:t> et al., 2014a) are designed to</a:t>
            </a:r>
          </a:p>
          <a:p>
            <a:r>
              <a:rPr lang="en-GB" sz="1200" b="0" i="0" kern="1200" dirty="0" smtClean="0">
                <a:solidFill>
                  <a:schemeClr val="tx1"/>
                </a:solidFill>
                <a:effectLst/>
                <a:latin typeface="+mn-lt"/>
                <a:ea typeface="+mn-ea"/>
                <a:cs typeface="+mn-cs"/>
              </a:rPr>
              <a:t>use pooling on some channels but not on other channels, in order to get both</a:t>
            </a:r>
          </a:p>
          <a:p>
            <a:r>
              <a:rPr lang="en-GB" sz="1200" b="0" i="0" kern="1200" dirty="0" smtClean="0">
                <a:solidFill>
                  <a:schemeClr val="tx1"/>
                </a:solidFill>
                <a:effectLst/>
                <a:latin typeface="+mn-lt"/>
                <a:ea typeface="+mn-ea"/>
                <a:cs typeface="+mn-cs"/>
              </a:rPr>
              <a:t>highly invariant features and features that will not </a:t>
            </a:r>
            <a:r>
              <a:rPr lang="en-GB" sz="1200" b="0" i="0" kern="1200" dirty="0" err="1" smtClean="0">
                <a:solidFill>
                  <a:schemeClr val="tx1"/>
                </a:solidFill>
                <a:effectLst/>
                <a:latin typeface="+mn-lt"/>
                <a:ea typeface="+mn-ea"/>
                <a:cs typeface="+mn-cs"/>
              </a:rPr>
              <a:t>underﬁt</a:t>
            </a:r>
            <a:r>
              <a:rPr lang="en-GB" sz="1200" b="0" i="0" kern="1200" dirty="0" smtClean="0">
                <a:solidFill>
                  <a:schemeClr val="tx1"/>
                </a:solidFill>
                <a:effectLst/>
                <a:latin typeface="+mn-lt"/>
                <a:ea typeface="+mn-ea"/>
                <a:cs typeface="+mn-cs"/>
              </a:rPr>
              <a:t> when the translation</a:t>
            </a:r>
          </a:p>
          <a:p>
            <a:r>
              <a:rPr lang="en-GB" sz="1200" b="0" i="0" kern="1200" dirty="0" smtClean="0">
                <a:solidFill>
                  <a:schemeClr val="tx1"/>
                </a:solidFill>
                <a:effectLst/>
                <a:latin typeface="+mn-lt"/>
                <a:ea typeface="+mn-ea"/>
                <a:cs typeface="+mn-cs"/>
              </a:rPr>
              <a:t>invariance prior is incorrect. When a task involves incorporating information from</a:t>
            </a:r>
          </a:p>
          <a:p>
            <a:r>
              <a:rPr lang="en-GB" sz="1200" b="0" i="0" kern="1200" dirty="0" smtClean="0">
                <a:solidFill>
                  <a:schemeClr val="tx1"/>
                </a:solidFill>
                <a:effectLst/>
                <a:latin typeface="+mn-lt"/>
                <a:ea typeface="+mn-ea"/>
                <a:cs typeface="+mn-cs"/>
              </a:rPr>
              <a:t>very distant locations in the input, then the prior imposed by convolution may be</a:t>
            </a:r>
          </a:p>
          <a:p>
            <a:r>
              <a:rPr lang="en-GB" sz="1200" b="0" i="0" kern="1200" dirty="0" smtClean="0">
                <a:solidFill>
                  <a:schemeClr val="tx1"/>
                </a:solidFill>
                <a:effectLst/>
                <a:latin typeface="+mn-lt"/>
                <a:ea typeface="+mn-ea"/>
                <a:cs typeface="+mn-cs"/>
              </a:rPr>
              <a:t>inappropriate.</a:t>
            </a:r>
            <a:endParaRPr lang="en-GB" sz="1200" b="0" i="0" kern="1200" dirty="0">
              <a:solidFill>
                <a:schemeClr val="tx1"/>
              </a:solidFill>
              <a:effectLst/>
              <a:latin typeface="+mn-lt"/>
              <a:ea typeface="+mn-ea"/>
              <a:cs typeface="+mn-cs"/>
            </a:endParaRPr>
          </a:p>
        </p:txBody>
      </p:sp>
      <p:sp>
        <p:nvSpPr>
          <p:cNvPr id="4" name="Symbol zastępczy numeru slajdu 3"/>
          <p:cNvSpPr>
            <a:spLocks noGrp="1"/>
          </p:cNvSpPr>
          <p:nvPr>
            <p:ph type="sldNum" sz="quarter" idx="10"/>
          </p:nvPr>
        </p:nvSpPr>
        <p:spPr/>
        <p:txBody>
          <a:bodyPr/>
          <a:lstStyle/>
          <a:p>
            <a:fld id="{1E036489-6525-4583-BB55-DD65D9BF8030}" type="slidenum">
              <a:rPr lang="en-GB" smtClean="0"/>
              <a:t>50</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51</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52</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53</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dirty="0" smtClean="0"/>
              <a:t>1/4+1/4 nobel </a:t>
            </a:r>
            <a:r>
              <a:rPr lang="pl-PL" sz="1200" dirty="0" err="1" smtClean="0"/>
              <a:t>prize</a:t>
            </a:r>
            <a:r>
              <a:rPr lang="pl-PL" sz="1200" dirty="0" smtClean="0"/>
              <a:t>; </a:t>
            </a:r>
            <a:r>
              <a:rPr lang="pl-PL" sz="1200" dirty="0" err="1" smtClean="0"/>
              <a:t>research</a:t>
            </a:r>
            <a:r>
              <a:rPr lang="pl-PL" sz="1200" dirty="0" smtClean="0"/>
              <a:t> in the 60s</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8</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smtClean="0"/>
              <a:t>filter</a:t>
            </a:r>
            <a:r>
              <a:rPr lang="pl-PL" dirty="0" smtClean="0"/>
              <a:t>/</a:t>
            </a:r>
            <a:r>
              <a:rPr lang="pl-PL" dirty="0" err="1" smtClean="0"/>
              <a:t>feature</a:t>
            </a:r>
            <a:r>
              <a:rPr lang="pl-PL" dirty="0" smtClean="0"/>
              <a:t> = </a:t>
            </a:r>
            <a:r>
              <a:rPr lang="pl-PL" dirty="0" err="1" smtClean="0"/>
              <a:t>kernel</a:t>
            </a:r>
            <a:endParaRPr lang="pl-PL" dirty="0" smtClean="0"/>
          </a:p>
          <a:p>
            <a:r>
              <a:rPr lang="pl-PL" dirty="0" err="1" smtClean="0"/>
              <a:t>feature</a:t>
            </a:r>
            <a:r>
              <a:rPr lang="pl-PL" dirty="0" smtClean="0"/>
              <a:t> map</a:t>
            </a:r>
            <a:r>
              <a:rPr lang="pl-PL" baseline="0" dirty="0" smtClean="0"/>
              <a:t> = </a:t>
            </a:r>
            <a:r>
              <a:rPr lang="pl-PL" baseline="0" dirty="0" err="1" smtClean="0"/>
              <a:t>c</a:t>
            </a:r>
            <a:r>
              <a:rPr lang="pl-PL" dirty="0" err="1" smtClean="0"/>
              <a:t>onvolution</a:t>
            </a:r>
            <a:r>
              <a:rPr lang="pl-PL" dirty="0" smtClean="0"/>
              <a:t> (of a </a:t>
            </a:r>
            <a:r>
              <a:rPr lang="pl-PL" dirty="0" err="1" smtClean="0"/>
              <a:t>given</a:t>
            </a:r>
            <a:r>
              <a:rPr lang="pl-PL" dirty="0" smtClean="0"/>
              <a:t> </a:t>
            </a:r>
            <a:r>
              <a:rPr lang="pl-PL" dirty="0" err="1" smtClean="0"/>
              <a:t>kernel</a:t>
            </a:r>
            <a:r>
              <a:rPr lang="pl-PL" dirty="0" smtClean="0"/>
              <a:t>)</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54</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55</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56</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57</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58</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59</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60</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61</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dirty="0" smtClean="0"/>
              <a:t>With modern hardware, large fully connected networks</a:t>
            </a:r>
            <a:r>
              <a:rPr lang="pl-PL" sz="1200" dirty="0" smtClean="0"/>
              <a:t> </a:t>
            </a:r>
            <a:r>
              <a:rPr lang="en-GB" sz="1200" dirty="0" smtClean="0"/>
              <a:t>appear to perform reasonably on many tasks</a:t>
            </a:r>
            <a:endParaRPr lang="pl-PL" sz="1200" dirty="0" smtClean="0"/>
          </a:p>
        </p:txBody>
      </p:sp>
      <p:sp>
        <p:nvSpPr>
          <p:cNvPr id="4" name="Symbol zastępczy numeru slajdu 3"/>
          <p:cNvSpPr>
            <a:spLocks noGrp="1"/>
          </p:cNvSpPr>
          <p:nvPr>
            <p:ph type="sldNum" sz="quarter" idx="10"/>
          </p:nvPr>
        </p:nvSpPr>
        <p:spPr/>
        <p:txBody>
          <a:bodyPr/>
          <a:lstStyle/>
          <a:p>
            <a:fld id="{1E036489-6525-4583-BB55-DD65D9BF8030}" type="slidenum">
              <a:rPr lang="en-GB" smtClean="0"/>
              <a:t>62</a:t>
            </a:fld>
            <a:endParaRPr lang="en-GB"/>
          </a:p>
        </p:txBody>
      </p:sp>
    </p:spTree>
    <p:extLst>
      <p:ext uri="{BB962C8B-B14F-4D97-AF65-F5344CB8AC3E}">
        <p14:creationId xmlns:p14="http://schemas.microsoft.com/office/powerpoint/2010/main" val="13072728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dirty="0" smtClean="0"/>
              <a:t>With modern hardware, large fully connected networks</a:t>
            </a:r>
            <a:r>
              <a:rPr lang="pl-PL" sz="1200" dirty="0" smtClean="0"/>
              <a:t> </a:t>
            </a:r>
            <a:r>
              <a:rPr lang="en-GB" sz="1200" dirty="0" smtClean="0"/>
              <a:t>appear to perform reasonably on many tasks</a:t>
            </a:r>
            <a:endParaRPr lang="pl-PL" sz="1200" dirty="0" smtClean="0"/>
          </a:p>
        </p:txBody>
      </p:sp>
      <p:sp>
        <p:nvSpPr>
          <p:cNvPr id="4" name="Symbol zastępczy numeru slajdu 3"/>
          <p:cNvSpPr>
            <a:spLocks noGrp="1"/>
          </p:cNvSpPr>
          <p:nvPr>
            <p:ph type="sldNum" sz="quarter" idx="10"/>
          </p:nvPr>
        </p:nvSpPr>
        <p:spPr/>
        <p:txBody>
          <a:bodyPr/>
          <a:lstStyle/>
          <a:p>
            <a:fld id="{1E036489-6525-4583-BB55-DD65D9BF8030}" type="slidenum">
              <a:rPr lang="en-GB" smtClean="0"/>
              <a:t>63</a:t>
            </a:fld>
            <a:endParaRPr lang="en-GB"/>
          </a:p>
        </p:txBody>
      </p:sp>
    </p:spTree>
    <p:extLst>
      <p:ext uri="{BB962C8B-B14F-4D97-AF65-F5344CB8AC3E}">
        <p14:creationId xmlns:p14="http://schemas.microsoft.com/office/powerpoint/2010/main" val="130727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dirty="0" smtClean="0"/>
              <a:t>100ms</a:t>
            </a:r>
          </a:p>
          <a:p>
            <a:r>
              <a:rPr lang="pl-PL" sz="1200" dirty="0" err="1" smtClean="0"/>
              <a:t>Fovea+saccades</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10</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dirty="0" smtClean="0"/>
              <a:t>With modern hardware, large fully connected networks</a:t>
            </a:r>
            <a:r>
              <a:rPr lang="pl-PL" sz="1200" dirty="0" smtClean="0"/>
              <a:t> </a:t>
            </a:r>
            <a:r>
              <a:rPr lang="en-GB" sz="1200" dirty="0" smtClean="0"/>
              <a:t>appear to perform reasonably on many tasks</a:t>
            </a:r>
            <a:endParaRPr lang="pl-PL" sz="1200" dirty="0" smtClean="0"/>
          </a:p>
        </p:txBody>
      </p:sp>
      <p:sp>
        <p:nvSpPr>
          <p:cNvPr id="4" name="Symbol zastępczy numeru slajdu 3"/>
          <p:cNvSpPr>
            <a:spLocks noGrp="1"/>
          </p:cNvSpPr>
          <p:nvPr>
            <p:ph type="sldNum" sz="quarter" idx="10"/>
          </p:nvPr>
        </p:nvSpPr>
        <p:spPr/>
        <p:txBody>
          <a:bodyPr/>
          <a:lstStyle/>
          <a:p>
            <a:fld id="{1E036489-6525-4583-BB55-DD65D9BF8030}" type="slidenum">
              <a:rPr lang="en-GB" smtClean="0"/>
              <a:t>64</a:t>
            </a:fld>
            <a:endParaRPr lang="en-GB"/>
          </a:p>
        </p:txBody>
      </p:sp>
    </p:spTree>
    <p:extLst>
      <p:ext uri="{BB962C8B-B14F-4D97-AF65-F5344CB8AC3E}">
        <p14:creationId xmlns:p14="http://schemas.microsoft.com/office/powerpoint/2010/main" val="13072728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dirty="0" smtClean="0"/>
              <a:t>With modern hardware, large fully connected networks</a:t>
            </a:r>
            <a:r>
              <a:rPr lang="pl-PL" sz="1200" dirty="0" smtClean="0"/>
              <a:t> </a:t>
            </a:r>
            <a:r>
              <a:rPr lang="en-GB" sz="1200" dirty="0" smtClean="0"/>
              <a:t>appear to perform reasonably on many tasks</a:t>
            </a:r>
            <a:endParaRPr lang="pl-PL" sz="1200" dirty="0" smtClean="0"/>
          </a:p>
        </p:txBody>
      </p:sp>
      <p:sp>
        <p:nvSpPr>
          <p:cNvPr id="4" name="Symbol zastępczy numeru slajdu 3"/>
          <p:cNvSpPr>
            <a:spLocks noGrp="1"/>
          </p:cNvSpPr>
          <p:nvPr>
            <p:ph type="sldNum" sz="quarter" idx="10"/>
          </p:nvPr>
        </p:nvSpPr>
        <p:spPr/>
        <p:txBody>
          <a:bodyPr/>
          <a:lstStyle/>
          <a:p>
            <a:fld id="{1E036489-6525-4583-BB55-DD65D9BF8030}" type="slidenum">
              <a:rPr lang="en-GB" smtClean="0"/>
              <a:t>65</a:t>
            </a:fld>
            <a:endParaRPr lang="en-GB"/>
          </a:p>
        </p:txBody>
      </p:sp>
    </p:spTree>
    <p:extLst>
      <p:ext uri="{BB962C8B-B14F-4D97-AF65-F5344CB8AC3E}">
        <p14:creationId xmlns:p14="http://schemas.microsoft.com/office/powerpoint/2010/main" val="1307272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sz="1200" b="0" i="0" kern="1200" dirty="0" smtClean="0">
                <a:solidFill>
                  <a:schemeClr val="tx1"/>
                </a:solidFill>
                <a:effectLst/>
                <a:latin typeface="+mn-lt"/>
                <a:ea typeface="+mn-ea"/>
                <a:cs typeface="+mn-cs"/>
              </a:rPr>
              <a:t>it is possible to use unsupervised learning</a:t>
            </a:r>
            <a:r>
              <a:rPr lang="pl-PL" sz="1200" b="0" i="0" kern="1200" smtClean="0">
                <a:solidFill>
                  <a:schemeClr val="tx1"/>
                </a:solidFill>
                <a:effectLst/>
                <a:latin typeface="+mn-lt"/>
                <a:ea typeface="+mn-ea"/>
                <a:cs typeface="+mn-cs"/>
              </a:rPr>
              <a:t> </a:t>
            </a:r>
            <a:r>
              <a:rPr lang="en-GB" sz="1200" b="0" i="0" kern="1200" smtClean="0">
                <a:solidFill>
                  <a:schemeClr val="tx1"/>
                </a:solidFill>
                <a:effectLst/>
                <a:latin typeface="+mn-lt"/>
                <a:ea typeface="+mn-ea"/>
                <a:cs typeface="+mn-cs"/>
              </a:rPr>
              <a:t>to </a:t>
            </a:r>
            <a:r>
              <a:rPr lang="en-GB" sz="1200" b="0" i="0" kern="1200" dirty="0" smtClean="0">
                <a:solidFill>
                  <a:schemeClr val="tx1"/>
                </a:solidFill>
                <a:effectLst/>
                <a:latin typeface="+mn-lt"/>
                <a:ea typeface="+mn-ea"/>
                <a:cs typeface="+mn-cs"/>
              </a:rPr>
              <a:t>train a convolutional network without ever using convolution during the training</a:t>
            </a:r>
            <a:endParaRPr lang="en-GB" sz="1200" b="0" i="0" kern="1200" dirty="0">
              <a:solidFill>
                <a:schemeClr val="tx1"/>
              </a:solidFill>
              <a:effectLst/>
              <a:latin typeface="+mn-lt"/>
              <a:ea typeface="+mn-ea"/>
              <a:cs typeface="+mn-cs"/>
            </a:endParaRPr>
          </a:p>
        </p:txBody>
      </p:sp>
      <p:sp>
        <p:nvSpPr>
          <p:cNvPr id="4" name="Symbol zastępczy numeru slajdu 3"/>
          <p:cNvSpPr>
            <a:spLocks noGrp="1"/>
          </p:cNvSpPr>
          <p:nvPr>
            <p:ph type="sldNum" sz="quarter" idx="10"/>
          </p:nvPr>
        </p:nvSpPr>
        <p:spPr/>
        <p:txBody>
          <a:bodyPr/>
          <a:lstStyle/>
          <a:p>
            <a:fld id="{1E036489-6525-4583-BB55-DD65D9BF8030}" type="slidenum">
              <a:rPr lang="en-GB" smtClean="0"/>
              <a:t>66</a:t>
            </a:fld>
            <a:endParaRPr lang="en-GB"/>
          </a:p>
        </p:txBody>
      </p:sp>
    </p:spTree>
    <p:extLst>
      <p:ext uri="{BB962C8B-B14F-4D97-AF65-F5344CB8AC3E}">
        <p14:creationId xmlns:p14="http://schemas.microsoft.com/office/powerpoint/2010/main" val="1307272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dirty="0" smtClean="0"/>
              <a:t>100ms</a:t>
            </a:r>
          </a:p>
          <a:p>
            <a:r>
              <a:rPr lang="pl-PL" sz="1200" dirty="0" err="1" smtClean="0"/>
              <a:t>Fovea+saccades</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11</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dirty="0" smtClean="0"/>
              <a:t>100ms</a:t>
            </a:r>
          </a:p>
          <a:p>
            <a:r>
              <a:rPr lang="pl-PL" sz="1200" dirty="0" err="1" smtClean="0"/>
              <a:t>Fovea+saccades</a:t>
            </a:r>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12</a:t>
            </a:fld>
            <a:endParaRPr lang="en-GB"/>
          </a:p>
        </p:txBody>
      </p:sp>
    </p:spTree>
    <p:extLst>
      <p:ext uri="{BB962C8B-B14F-4D97-AF65-F5344CB8AC3E}">
        <p14:creationId xmlns:p14="http://schemas.microsoft.com/office/powerpoint/2010/main" val="1443104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10"/>
          </p:nvPr>
        </p:nvSpPr>
        <p:spPr/>
        <p:txBody>
          <a:bodyPr/>
          <a:lstStyle/>
          <a:p>
            <a:fld id="{1E036489-6525-4583-BB55-DD65D9BF8030}" type="slidenum">
              <a:rPr lang="en-GB" smtClean="0"/>
              <a:t>13</a:t>
            </a:fld>
            <a:endParaRPr lang="en-GB"/>
          </a:p>
        </p:txBody>
      </p:sp>
    </p:spTree>
    <p:extLst>
      <p:ext uri="{BB962C8B-B14F-4D97-AF65-F5344CB8AC3E}">
        <p14:creationId xmlns:p14="http://schemas.microsoft.com/office/powerpoint/2010/main" val="1443104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en-GB"/>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smtClean="0"/>
              <a:t>Kliknij, aby edytować styl wzorca podtytułu</a:t>
            </a:r>
            <a:endParaRPr lang="en-GB"/>
          </a:p>
        </p:txBody>
      </p:sp>
      <p:sp>
        <p:nvSpPr>
          <p:cNvPr id="4" name="Symbol zastępczy daty 3"/>
          <p:cNvSpPr>
            <a:spLocks noGrp="1"/>
          </p:cNvSpPr>
          <p:nvPr>
            <p:ph type="dt" sz="half" idx="10"/>
          </p:nvPr>
        </p:nvSpPr>
        <p:spPr/>
        <p:txBody>
          <a:bodyPr/>
          <a:lstStyle/>
          <a:p>
            <a:fld id="{FD17FA3B-C404-4317-B0BC-953931111309}" type="datetimeFigureOut">
              <a:rPr lang="pl-PL" smtClean="0"/>
              <a:t>2019-11-05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333042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daty 3"/>
          <p:cNvSpPr>
            <a:spLocks noGrp="1"/>
          </p:cNvSpPr>
          <p:nvPr>
            <p:ph type="dt" sz="half" idx="10"/>
          </p:nvPr>
        </p:nvSpPr>
        <p:spPr/>
        <p:txBody>
          <a:bodyPr/>
          <a:lstStyle/>
          <a:p>
            <a:fld id="{FD17FA3B-C404-4317-B0BC-953931111309}" type="datetimeFigureOut">
              <a:rPr lang="pl-PL" smtClean="0"/>
              <a:t>2019-11-05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727127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a:t>
            </a:r>
            <a:endParaRPr lang="en-GB"/>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daty 3"/>
          <p:cNvSpPr>
            <a:spLocks noGrp="1"/>
          </p:cNvSpPr>
          <p:nvPr>
            <p:ph type="dt" sz="half" idx="10"/>
          </p:nvPr>
        </p:nvSpPr>
        <p:spPr/>
        <p:txBody>
          <a:bodyPr/>
          <a:lstStyle/>
          <a:p>
            <a:fld id="{FD17FA3B-C404-4317-B0BC-953931111309}" type="datetimeFigureOut">
              <a:rPr lang="pl-PL" smtClean="0"/>
              <a:t>2019-11-05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596707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daty 3"/>
          <p:cNvSpPr>
            <a:spLocks noGrp="1"/>
          </p:cNvSpPr>
          <p:nvPr>
            <p:ph type="dt" sz="half" idx="10"/>
          </p:nvPr>
        </p:nvSpPr>
        <p:spPr/>
        <p:txBody>
          <a:bodyPr/>
          <a:lstStyle/>
          <a:p>
            <a:fld id="{FD17FA3B-C404-4317-B0BC-953931111309}" type="datetimeFigureOut">
              <a:rPr lang="pl-PL" smtClean="0"/>
              <a:t>2019-11-05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313865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en-GB"/>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4" name="Symbol zastępczy daty 3"/>
          <p:cNvSpPr>
            <a:spLocks noGrp="1"/>
          </p:cNvSpPr>
          <p:nvPr>
            <p:ph type="dt" sz="half" idx="10"/>
          </p:nvPr>
        </p:nvSpPr>
        <p:spPr/>
        <p:txBody>
          <a:bodyPr/>
          <a:lstStyle/>
          <a:p>
            <a:fld id="{FD17FA3B-C404-4317-B0BC-953931111309}" type="datetimeFigureOut">
              <a:rPr lang="pl-PL" smtClean="0"/>
              <a:t>2019-11-05</a:t>
            </a:fld>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318891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5" name="Symbol zastępczy daty 4"/>
          <p:cNvSpPr>
            <a:spLocks noGrp="1"/>
          </p:cNvSpPr>
          <p:nvPr>
            <p:ph type="dt" sz="half" idx="10"/>
          </p:nvPr>
        </p:nvSpPr>
        <p:spPr/>
        <p:txBody>
          <a:bodyPr/>
          <a:lstStyle/>
          <a:p>
            <a:fld id="{FD17FA3B-C404-4317-B0BC-953931111309}" type="datetimeFigureOut">
              <a:rPr lang="pl-PL" smtClean="0"/>
              <a:t>2019-11-05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1459289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smtClean="0"/>
              <a:t>Kliknij, aby edytować styl</a:t>
            </a:r>
            <a:endParaRPr lang="en-GB"/>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7" name="Symbol zastępczy daty 6"/>
          <p:cNvSpPr>
            <a:spLocks noGrp="1"/>
          </p:cNvSpPr>
          <p:nvPr>
            <p:ph type="dt" sz="half" idx="10"/>
          </p:nvPr>
        </p:nvSpPr>
        <p:spPr/>
        <p:txBody>
          <a:bodyPr/>
          <a:lstStyle/>
          <a:p>
            <a:fld id="{FD17FA3B-C404-4317-B0BC-953931111309}" type="datetimeFigureOut">
              <a:rPr lang="pl-PL" smtClean="0"/>
              <a:t>2019-11-05</a:t>
            </a:fld>
            <a:endParaRPr lang="pl-PL"/>
          </a:p>
        </p:txBody>
      </p:sp>
      <p:sp>
        <p:nvSpPr>
          <p:cNvPr id="8" name="Symbol zastępczy stopki 7"/>
          <p:cNvSpPr>
            <a:spLocks noGrp="1"/>
          </p:cNvSpPr>
          <p:nvPr>
            <p:ph type="ftr" sz="quarter" idx="11"/>
          </p:nvPr>
        </p:nvSpPr>
        <p:spPr/>
        <p:txBody>
          <a:bodyPr/>
          <a:lstStyle/>
          <a:p>
            <a:endParaRPr lang="pl-PL"/>
          </a:p>
        </p:txBody>
      </p:sp>
      <p:sp>
        <p:nvSpPr>
          <p:cNvPr id="9" name="Symbol zastępczy numeru slajdu 8"/>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149476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daty 2"/>
          <p:cNvSpPr>
            <a:spLocks noGrp="1"/>
          </p:cNvSpPr>
          <p:nvPr>
            <p:ph type="dt" sz="half" idx="10"/>
          </p:nvPr>
        </p:nvSpPr>
        <p:spPr/>
        <p:txBody>
          <a:bodyPr/>
          <a:lstStyle/>
          <a:p>
            <a:fld id="{FD17FA3B-C404-4317-B0BC-953931111309}" type="datetimeFigureOut">
              <a:rPr lang="pl-PL" smtClean="0"/>
              <a:t>2019-11-05</a:t>
            </a:fld>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224304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FD17FA3B-C404-4317-B0BC-953931111309}" type="datetimeFigureOut">
              <a:rPr lang="pl-PL" smtClean="0"/>
              <a:t>2019-11-05</a:t>
            </a:fld>
            <a:endParaRPr lang="pl-PL"/>
          </a:p>
        </p:txBody>
      </p:sp>
      <p:sp>
        <p:nvSpPr>
          <p:cNvPr id="3" name="Symbol zastępczy stopki 2"/>
          <p:cNvSpPr>
            <a:spLocks noGrp="1"/>
          </p:cNvSpPr>
          <p:nvPr>
            <p:ph type="ftr" sz="quarter" idx="11"/>
          </p:nvPr>
        </p:nvSpPr>
        <p:spPr/>
        <p:txBody>
          <a:bodyPr/>
          <a:lstStyle/>
          <a:p>
            <a:endParaRPr lang="pl-PL"/>
          </a:p>
        </p:txBody>
      </p:sp>
      <p:sp>
        <p:nvSpPr>
          <p:cNvPr id="4" name="Symbol zastępczy numeru slajdu 3"/>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3836372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en-GB"/>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4"/>
          <p:cNvSpPr>
            <a:spLocks noGrp="1"/>
          </p:cNvSpPr>
          <p:nvPr>
            <p:ph type="dt" sz="half" idx="10"/>
          </p:nvPr>
        </p:nvSpPr>
        <p:spPr/>
        <p:txBody>
          <a:bodyPr/>
          <a:lstStyle/>
          <a:p>
            <a:fld id="{FD17FA3B-C404-4317-B0BC-953931111309}" type="datetimeFigureOut">
              <a:rPr lang="pl-PL" smtClean="0"/>
              <a:t>2019-11-05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174788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en-GB"/>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Symbol zastępczy daty 4"/>
          <p:cNvSpPr>
            <a:spLocks noGrp="1"/>
          </p:cNvSpPr>
          <p:nvPr>
            <p:ph type="dt" sz="half" idx="10"/>
          </p:nvPr>
        </p:nvSpPr>
        <p:spPr/>
        <p:txBody>
          <a:bodyPr/>
          <a:lstStyle/>
          <a:p>
            <a:fld id="{FD17FA3B-C404-4317-B0BC-953931111309}" type="datetimeFigureOut">
              <a:rPr lang="pl-PL" smtClean="0"/>
              <a:t>2019-11-05</a:t>
            </a:fld>
            <a:endParaRPr lang="pl-PL"/>
          </a:p>
        </p:txBody>
      </p:sp>
      <p:sp>
        <p:nvSpPr>
          <p:cNvPr id="6" name="Symbol zastępczy stopki 5"/>
          <p:cNvSpPr>
            <a:spLocks noGrp="1"/>
          </p:cNvSpPr>
          <p:nvPr>
            <p:ph type="ftr" sz="quarter" idx="11"/>
          </p:nvPr>
        </p:nvSpPr>
        <p:spPr/>
        <p:txBody>
          <a:bodyPr/>
          <a:lstStyle/>
          <a:p>
            <a:endParaRPr lang="pl-PL"/>
          </a:p>
        </p:txBody>
      </p:sp>
      <p:sp>
        <p:nvSpPr>
          <p:cNvPr id="7" name="Symbol zastępczy numeru slajdu 6"/>
          <p:cNvSpPr>
            <a:spLocks noGrp="1"/>
          </p:cNvSpPr>
          <p:nvPr>
            <p:ph type="sldNum" sz="quarter" idx="12"/>
          </p:nvPr>
        </p:nvSpPr>
        <p:spPr/>
        <p:txBody>
          <a:bodyPr/>
          <a:lstStyle/>
          <a:p>
            <a:fld id="{0931897F-8F23-433E-A660-EFF8D3EDA506}" type="slidenum">
              <a:rPr lang="pl-PL" smtClean="0"/>
              <a:t>‹#›</a:t>
            </a:fld>
            <a:endParaRPr lang="pl-PL"/>
          </a:p>
        </p:txBody>
      </p:sp>
    </p:spTree>
    <p:extLst>
      <p:ext uri="{BB962C8B-B14F-4D97-AF65-F5344CB8AC3E}">
        <p14:creationId xmlns:p14="http://schemas.microsoft.com/office/powerpoint/2010/main" val="979194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l-PL" smtClean="0"/>
              <a:t>Kliknij, aby edytować styl</a:t>
            </a:r>
            <a:endParaRPr lang="en-GB"/>
          </a:p>
        </p:txBody>
      </p:sp>
      <p:sp>
        <p:nvSpPr>
          <p:cNvPr id="3" name="Symbol zastępczy tekst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daty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17FA3B-C404-4317-B0BC-953931111309}" type="datetimeFigureOut">
              <a:rPr lang="pl-PL" smtClean="0"/>
              <a:t>2019-11-05</a:t>
            </a:fld>
            <a:endParaRPr lang="pl-PL"/>
          </a:p>
        </p:txBody>
      </p:sp>
      <p:sp>
        <p:nvSpPr>
          <p:cNvPr id="5" name="Symbol zastępczy stopki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31897F-8F23-433E-A660-EFF8D3EDA506}" type="slidenum">
              <a:rPr lang="pl-PL" smtClean="0"/>
              <a:t>‹#›</a:t>
            </a:fld>
            <a:endParaRPr lang="pl-PL"/>
          </a:p>
        </p:txBody>
      </p:sp>
    </p:spTree>
    <p:extLst>
      <p:ext uri="{BB962C8B-B14F-4D97-AF65-F5344CB8AC3E}">
        <p14:creationId xmlns:p14="http://schemas.microsoft.com/office/powerpoint/2010/main" val="12082237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cs.toronto.edu/~fritz/absps/waibelTDNN.pdf" TargetMode="Externa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www.deeplearningbook.org/front_matter.pdf" TargetMode="External"/><Relationship Id="rId5" Type="http://schemas.openxmlformats.org/officeDocument/2006/relationships/image" Target="../media/image5.png"/><Relationship Id="rId4" Type="http://schemas.openxmlformats.org/officeDocument/2006/relationships/hyperlink" Target="http://yann.lecun.com/exdb/publis/pdf/lecun-89e.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hyperlink" Target="http://www.deeplearningbook.org/front_matter.pdf"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cs.toronto.edu/~fritz/absps/waibelTDNN.pdf"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commons.wikimedia.org/wiki/File:Splot1.gif" TargetMode="Externa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FwFduRA_L6Q"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s://github.com/vdumoulin/conv_arithmetic"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9.gif"/><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34.gif"/><Relationship Id="rId4" Type="http://schemas.openxmlformats.org/officeDocument/2006/relationships/hyperlink" Target="https://github.com/vdumoulin/conv_arithmetic"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hyperlink" Target="https://github.com/vdumoulin/conv_arithmetic"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hyperlink" Target="https://medium.com/activating-robotic-minds/up-sampling-with-transposed-convolution-9ae4f2df52d0" TargetMode="Externa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medium.com/activating-robotic-minds/up-sampling-with-transposed-convolution-9ae4f2df52d0"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11.gif"/><Relationship Id="rId5" Type="http://schemas.openxmlformats.org/officeDocument/2006/relationships/image" Target="../media/image380.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hyperlink" Target="https://medium.com/activating-robotic-minds/up-sampling-with-transposed-convolution-9ae4f2df52d0" TargetMode="External"/><Relationship Id="rId5" Type="http://schemas.openxmlformats.org/officeDocument/2006/relationships/image" Target="../media/image11.gif"/><Relationship Id="rId4" Type="http://schemas.openxmlformats.org/officeDocument/2006/relationships/image" Target="../media/image400.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hyperlink" Target="https://medium.com/activating-robotic-minds/up-sampling-with-transposed-convolution-9ae4f2df52d0" TargetMode="External"/><Relationship Id="rId4" Type="http://schemas.openxmlformats.org/officeDocument/2006/relationships/image" Target="../media/image4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hyperlink" Target="https://people.eecs.berkeley.edu/~jonlong/long_shelhamer_fcn.pdf" TargetMode="Externa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hyperlink" Target="https://arxiv.org/pdf/1511.06434v2.pdf" TargetMode="Externa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gif"/></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49.gif"/><Relationship Id="rId4" Type="http://schemas.openxmlformats.org/officeDocument/2006/relationships/image" Target="../media/image48.gif"/></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hyperlink" Target="https://distill.pub/2016/deconv-checkerboard/" TargetMode="External"/><Relationship Id="rId5" Type="http://schemas.openxmlformats.org/officeDocument/2006/relationships/image" Target="../media/image49.gif"/><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VdFf3egwfg" TargetMode="External"/><Relationship Id="rId2" Type="http://schemas.openxmlformats.org/officeDocument/2006/relationships/hyperlink" Target="https://www.youtube.com/watch?v=IOHayh06LJ4"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rmAutofit/>
          </a:bodyPr>
          <a:lstStyle/>
          <a:p>
            <a:r>
              <a:rPr lang="en-GB" sz="1800" dirty="0" smtClean="0"/>
              <a:t>Alexander </a:t>
            </a:r>
            <a:r>
              <a:rPr lang="en-GB" sz="1800" dirty="0" err="1"/>
              <a:t>Waibel</a:t>
            </a:r>
            <a:r>
              <a:rPr lang="en-GB" sz="1800" dirty="0"/>
              <a:t> et. al (including Hinton</a:t>
            </a:r>
            <a:r>
              <a:rPr lang="en-GB" sz="1800" dirty="0" smtClean="0"/>
              <a:t>)</a:t>
            </a:r>
            <a:r>
              <a:rPr lang="en-GB" sz="1800" dirty="0"/>
              <a:t> </a:t>
            </a:r>
            <a:r>
              <a:rPr lang="en-GB" sz="1800" u="sng" dirty="0">
                <a:hlinkClick r:id="rId2"/>
              </a:rPr>
              <a:t>“Phoneme recognition using </a:t>
            </a:r>
            <a:r>
              <a:rPr lang="en-GB" sz="1800" b="1" u="sng" dirty="0">
                <a:hlinkClick r:id="rId2"/>
              </a:rPr>
              <a:t>time-delay neural networks</a:t>
            </a:r>
            <a:r>
              <a:rPr lang="en-GB" sz="1800" u="sng" dirty="0" smtClean="0">
                <a:hlinkClick r:id="rId2"/>
              </a:rPr>
              <a:t>”</a:t>
            </a:r>
            <a:r>
              <a:rPr lang="pl-PL" sz="1800" u="sng" dirty="0" smtClean="0"/>
              <a:t> </a:t>
            </a:r>
            <a:r>
              <a:rPr lang="en-GB" sz="1800" dirty="0" smtClean="0"/>
              <a:t>1989</a:t>
            </a:r>
            <a:r>
              <a:rPr lang="pl-PL" sz="1800" dirty="0"/>
              <a:t>:</a:t>
            </a:r>
            <a:endParaRPr lang="en-GB" sz="1800" dirty="0"/>
          </a:p>
          <a:p>
            <a:pPr marL="285750" indent="-285750">
              <a:buFont typeface="Arial" panose="020B0604020202020204" pitchFamily="34" charset="0"/>
              <a:buChar char="•"/>
            </a:pPr>
            <a:r>
              <a:rPr lang="en-GB" sz="1800" dirty="0" smtClean="0"/>
              <a:t>very similar to normal </a:t>
            </a:r>
            <a:r>
              <a:rPr lang="pl-PL" sz="1800" dirty="0" err="1" smtClean="0"/>
              <a:t>NNs</a:t>
            </a:r>
            <a:endParaRPr lang="pl-PL" sz="1800" dirty="0" smtClean="0"/>
          </a:p>
          <a:p>
            <a:pPr marL="285750" indent="-285750">
              <a:buFont typeface="Arial" panose="020B0604020202020204" pitchFamily="34" charset="0"/>
              <a:buChar char="•"/>
            </a:pPr>
            <a:r>
              <a:rPr lang="en-GB" sz="1800" dirty="0" smtClean="0"/>
              <a:t>several sets of weights for different delays of the input</a:t>
            </a:r>
            <a:endParaRPr lang="pl-PL" sz="1800" dirty="0" smtClean="0"/>
          </a:p>
          <a:p>
            <a:pPr marL="285750" indent="-285750">
              <a:buFont typeface="Arial" panose="020B0604020202020204" pitchFamily="34" charset="0"/>
              <a:buChar char="•"/>
            </a:pPr>
            <a:r>
              <a:rPr lang="en-GB" sz="1800" dirty="0" smtClean="0"/>
              <a:t>for a</a:t>
            </a:r>
            <a:r>
              <a:rPr lang="pl-PL" sz="1800" dirty="0" smtClean="0"/>
              <a:t>n</a:t>
            </a:r>
            <a:r>
              <a:rPr lang="en-GB" sz="1800" dirty="0" smtClean="0"/>
              <a:t> audio </a:t>
            </a:r>
            <a:r>
              <a:rPr lang="en-GB" sz="1800" dirty="0" err="1" smtClean="0"/>
              <a:t>sequenc</a:t>
            </a:r>
            <a:r>
              <a:rPr lang="pl-PL" sz="1800" dirty="0" smtClean="0"/>
              <a:t>e</a:t>
            </a:r>
            <a:r>
              <a:rPr lang="en-GB" sz="1800" dirty="0" smtClean="0"/>
              <a:t>, </a:t>
            </a:r>
            <a:r>
              <a:rPr lang="en-GB" sz="1800" dirty="0"/>
              <a:t>a </a:t>
            </a:r>
            <a:r>
              <a:rPr lang="en-GB" sz="1800" i="1" dirty="0" smtClean="0"/>
              <a:t>moving window</a:t>
            </a:r>
            <a:r>
              <a:rPr lang="en-GB" sz="1800" dirty="0" smtClean="0"/>
              <a:t> is </a:t>
            </a:r>
            <a:r>
              <a:rPr lang="en-GB" sz="1800" dirty="0"/>
              <a:t>input into the </a:t>
            </a:r>
            <a:r>
              <a:rPr lang="en-GB" sz="1800" dirty="0" smtClean="0"/>
              <a:t>network</a:t>
            </a:r>
            <a:endParaRPr lang="pl-PL" sz="1800" dirty="0" smtClean="0"/>
          </a:p>
          <a:p>
            <a:pPr marL="285750" indent="-285750">
              <a:buFont typeface="Arial" panose="020B0604020202020204" pitchFamily="34" charset="0"/>
              <a:buChar char="•"/>
            </a:pPr>
            <a:r>
              <a:rPr lang="en-GB" sz="1800" dirty="0" smtClean="0"/>
              <a:t>the </a:t>
            </a:r>
            <a:r>
              <a:rPr lang="en-GB" sz="1800" dirty="0"/>
              <a:t>same bits of audio </a:t>
            </a:r>
            <a:r>
              <a:rPr lang="en-GB" sz="1800" dirty="0" smtClean="0"/>
              <a:t>processed </a:t>
            </a:r>
            <a:r>
              <a:rPr lang="en-GB" sz="1800" dirty="0"/>
              <a:t>by each neuron with different sets of </a:t>
            </a:r>
            <a:r>
              <a:rPr lang="en-GB" sz="1800" dirty="0" smtClean="0"/>
              <a:t>weights</a:t>
            </a:r>
            <a:endParaRPr lang="en-GB" sz="1800" dirty="0"/>
          </a:p>
        </p:txBody>
      </p:sp>
      <p:pic>
        <p:nvPicPr>
          <p:cNvPr id="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13659" y="1916832"/>
            <a:ext cx="4543425"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ole tekstowe 7"/>
          <p:cNvSpPr txBox="1"/>
          <p:nvPr/>
        </p:nvSpPr>
        <p:spPr>
          <a:xfrm>
            <a:off x="4478375" y="5517232"/>
            <a:ext cx="4630129" cy="276999"/>
          </a:xfrm>
          <a:prstGeom prst="rect">
            <a:avLst/>
          </a:prstGeom>
          <a:noFill/>
        </p:spPr>
        <p:txBody>
          <a:bodyPr wrap="square" rtlCol="0">
            <a:spAutoFit/>
          </a:bodyPr>
          <a:lstStyle/>
          <a:p>
            <a:r>
              <a:rPr lang="pl-PL" sz="1200" dirty="0" smtClean="0"/>
              <a:t>Source: </a:t>
            </a:r>
            <a:r>
              <a:rPr lang="en-GB" sz="1200" dirty="0" smtClean="0"/>
              <a:t>https</a:t>
            </a:r>
            <a:r>
              <a:rPr lang="en-GB" sz="1200" dirty="0"/>
              <a:t>://electroviees.wordpress.com/tag/chacha/</a:t>
            </a:r>
          </a:p>
        </p:txBody>
      </p:sp>
      <p:sp>
        <p:nvSpPr>
          <p:cNvPr id="11" name="pole tekstowe 10"/>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spTree>
    <p:extLst>
      <p:ext uri="{BB962C8B-B14F-4D97-AF65-F5344CB8AC3E}">
        <p14:creationId xmlns:p14="http://schemas.microsoft.com/office/powerpoint/2010/main" val="2153732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404664"/>
            <a:ext cx="4618856" cy="5721499"/>
          </a:xfrm>
        </p:spPr>
        <p:txBody>
          <a:bodyPr>
            <a:normAutofit lnSpcReduction="10000"/>
          </a:bodyPr>
          <a:lstStyle/>
          <a:p>
            <a:pPr marL="0" indent="0">
              <a:buNone/>
            </a:pPr>
            <a:r>
              <a:rPr lang="pl-PL" sz="2600" b="1" dirty="0" err="1" smtClean="0"/>
              <a:t>Neuroscientific</a:t>
            </a:r>
            <a:r>
              <a:rPr lang="pl-PL" sz="2600" b="1" dirty="0" smtClean="0"/>
              <a:t> </a:t>
            </a:r>
            <a:r>
              <a:rPr lang="pl-PL" sz="2600" b="1" dirty="0" err="1" smtClean="0"/>
              <a:t>inspiration</a:t>
            </a:r>
            <a:endParaRPr lang="pl-PL" sz="2600" b="1" dirty="0"/>
          </a:p>
          <a:p>
            <a:pPr marL="0" indent="0">
              <a:buNone/>
            </a:pPr>
            <a:r>
              <a:rPr lang="pl-PL" sz="1700" dirty="0" err="1" smtClean="0"/>
              <a:t>Hubel</a:t>
            </a:r>
            <a:r>
              <a:rPr lang="pl-PL" sz="1700" dirty="0"/>
              <a:t> </a:t>
            </a:r>
            <a:r>
              <a:rPr lang="pl-PL" sz="1700" dirty="0" smtClean="0"/>
              <a:t>&amp; Wiesel (1981 Nobel </a:t>
            </a:r>
            <a:r>
              <a:rPr lang="pl-PL" sz="1700" dirty="0" err="1" smtClean="0"/>
              <a:t>Prize</a:t>
            </a:r>
            <a:r>
              <a:rPr lang="pl-PL" sz="1700" dirty="0" smtClean="0"/>
              <a:t> in </a:t>
            </a:r>
            <a:r>
              <a:rPr lang="pl-PL" sz="1700" dirty="0" err="1" smtClean="0"/>
              <a:t>Physiology</a:t>
            </a:r>
            <a:r>
              <a:rPr lang="pl-PL" sz="1700" dirty="0" smtClean="0"/>
              <a:t> </a:t>
            </a:r>
            <a:r>
              <a:rPr lang="pl-PL" sz="1700" dirty="0" err="1" smtClean="0"/>
              <a:t>or</a:t>
            </a:r>
            <a:r>
              <a:rPr lang="pl-PL" sz="1700" dirty="0" smtClean="0"/>
              <a:t> </a:t>
            </a:r>
            <a:r>
              <a:rPr lang="pl-PL" sz="1700" dirty="0" err="1" smtClean="0"/>
              <a:t>Medicine</a:t>
            </a:r>
            <a:r>
              <a:rPr lang="pl-PL" sz="1700" dirty="0" smtClean="0"/>
              <a:t>) „</a:t>
            </a:r>
            <a:r>
              <a:rPr lang="en-GB" sz="1700" dirty="0" smtClean="0"/>
              <a:t>for </a:t>
            </a:r>
            <a:r>
              <a:rPr lang="en-GB" sz="1700" dirty="0"/>
              <a:t>their discoveries concerning information processing in the visual </a:t>
            </a:r>
            <a:r>
              <a:rPr lang="en-GB" sz="1700" dirty="0" smtClean="0"/>
              <a:t>system</a:t>
            </a:r>
            <a:r>
              <a:rPr lang="pl-PL" sz="1700" dirty="0" smtClean="0"/>
              <a:t>.”</a:t>
            </a:r>
          </a:p>
          <a:p>
            <a:pPr marL="0" indent="0">
              <a:buNone/>
            </a:pPr>
            <a:r>
              <a:rPr lang="pl-PL" sz="1700" dirty="0" err="1" smtClean="0"/>
              <a:t>eye</a:t>
            </a:r>
            <a:r>
              <a:rPr lang="pl-PL" sz="1700" b="1" dirty="0"/>
              <a:t> » </a:t>
            </a:r>
            <a:r>
              <a:rPr lang="pl-PL" sz="1700" dirty="0" err="1" smtClean="0"/>
              <a:t>retina</a:t>
            </a:r>
            <a:r>
              <a:rPr lang="pl-PL" sz="1700" b="1" dirty="0"/>
              <a:t> » </a:t>
            </a:r>
            <a:r>
              <a:rPr lang="pl-PL" sz="1700" dirty="0" err="1" smtClean="0"/>
              <a:t>lateral</a:t>
            </a:r>
            <a:r>
              <a:rPr lang="pl-PL" sz="1700" dirty="0" smtClean="0"/>
              <a:t> </a:t>
            </a:r>
            <a:r>
              <a:rPr lang="pl-PL" sz="1700" dirty="0" err="1" smtClean="0"/>
              <a:t>geniculate</a:t>
            </a:r>
            <a:r>
              <a:rPr lang="pl-PL" sz="1700" dirty="0" smtClean="0"/>
              <a:t> </a:t>
            </a:r>
            <a:r>
              <a:rPr lang="pl-PL" sz="1700" dirty="0" err="1" smtClean="0"/>
              <a:t>nucleus</a:t>
            </a:r>
            <a:r>
              <a:rPr lang="pl-PL" sz="1700" b="1" dirty="0"/>
              <a:t> » </a:t>
            </a:r>
            <a:r>
              <a:rPr lang="pl-PL" sz="1700" dirty="0" smtClean="0"/>
              <a:t>V1</a:t>
            </a:r>
            <a:r>
              <a:rPr lang="pl-PL" sz="1700" b="1" dirty="0"/>
              <a:t> »</a:t>
            </a:r>
            <a:r>
              <a:rPr lang="pl-PL" sz="1700" b="1" dirty="0" smtClean="0"/>
              <a:t/>
            </a:r>
            <a:br>
              <a:rPr lang="pl-PL" sz="1700" b="1" dirty="0" smtClean="0"/>
            </a:br>
            <a:r>
              <a:rPr lang="pl-PL" sz="1700" b="1" dirty="0" smtClean="0"/>
              <a:t>» </a:t>
            </a:r>
            <a:r>
              <a:rPr lang="pl-PL" sz="1700" dirty="0" smtClean="0"/>
              <a:t>…</a:t>
            </a:r>
            <a:r>
              <a:rPr lang="pl-PL" sz="1700" b="1" dirty="0"/>
              <a:t> </a:t>
            </a:r>
            <a:r>
              <a:rPr lang="pl-PL" sz="1700" dirty="0" smtClean="0"/>
              <a:t>(</a:t>
            </a:r>
            <a:r>
              <a:rPr lang="pl-PL" sz="1700" dirty="0" err="1" smtClean="0"/>
              <a:t>repeat</a:t>
            </a:r>
            <a:r>
              <a:rPr lang="pl-PL" sz="1700" dirty="0" smtClean="0"/>
              <a:t>: </a:t>
            </a:r>
            <a:r>
              <a:rPr lang="pl-PL" sz="1700" dirty="0" err="1" smtClean="0"/>
              <a:t>local</a:t>
            </a:r>
            <a:r>
              <a:rPr lang="pl-PL" sz="1700" dirty="0" smtClean="0"/>
              <a:t> </a:t>
            </a:r>
            <a:r>
              <a:rPr lang="pl-PL" sz="1700" dirty="0" err="1" smtClean="0"/>
              <a:t>features+detection+pooling</a:t>
            </a:r>
            <a:r>
              <a:rPr lang="pl-PL" sz="1700" dirty="0" smtClean="0"/>
              <a:t>) … </a:t>
            </a:r>
            <a:r>
              <a:rPr lang="pl-PL" sz="1700" b="1" dirty="0"/>
              <a:t>»</a:t>
            </a:r>
            <a:r>
              <a:rPr lang="pl-PL" sz="1700" dirty="0" smtClean="0"/>
              <a:t/>
            </a:r>
            <a:br>
              <a:rPr lang="pl-PL" sz="1700" dirty="0" smtClean="0"/>
            </a:br>
            <a:r>
              <a:rPr lang="pl-PL" sz="1700" b="1" dirty="0" smtClean="0"/>
              <a:t>»</a:t>
            </a:r>
            <a:r>
              <a:rPr lang="pl-PL" sz="1700" dirty="0" smtClean="0"/>
              <a:t> V2 </a:t>
            </a:r>
            <a:r>
              <a:rPr lang="pl-PL" sz="1700" b="1" dirty="0"/>
              <a:t>» </a:t>
            </a:r>
            <a:r>
              <a:rPr lang="pl-PL" sz="1700" dirty="0" smtClean="0"/>
              <a:t>V4</a:t>
            </a:r>
            <a:r>
              <a:rPr lang="pl-PL" sz="1700" b="1" dirty="0" smtClean="0"/>
              <a:t> » </a:t>
            </a:r>
            <a:r>
              <a:rPr lang="pl-PL" sz="1700" dirty="0" err="1" smtClean="0"/>
              <a:t>inferotemporal</a:t>
            </a:r>
            <a:r>
              <a:rPr lang="pl-PL" sz="1700" dirty="0" smtClean="0"/>
              <a:t> </a:t>
            </a:r>
            <a:r>
              <a:rPr lang="pl-PL" sz="1700" dirty="0" err="1" smtClean="0"/>
              <a:t>cortex</a:t>
            </a:r>
            <a:r>
              <a:rPr lang="pl-PL" sz="1700" b="1" dirty="0" smtClean="0"/>
              <a:t> </a:t>
            </a:r>
            <a:r>
              <a:rPr lang="pl-PL" sz="1700" b="1" dirty="0"/>
              <a:t>»</a:t>
            </a:r>
            <a:r>
              <a:rPr lang="pl-PL" sz="1700" b="1" dirty="0" smtClean="0"/>
              <a:t/>
            </a:r>
            <a:br>
              <a:rPr lang="pl-PL" sz="1700" b="1" dirty="0" smtClean="0"/>
            </a:br>
            <a:r>
              <a:rPr lang="pl-PL" sz="1700" b="1" dirty="0" smtClean="0"/>
              <a:t>» </a:t>
            </a:r>
            <a:r>
              <a:rPr lang="pl-PL" sz="1700" dirty="0" err="1" smtClean="0"/>
              <a:t>concept</a:t>
            </a:r>
            <a:r>
              <a:rPr lang="pl-PL" sz="1700" dirty="0" smtClean="0"/>
              <a:t> </a:t>
            </a:r>
            <a:r>
              <a:rPr lang="pl-PL" sz="1700" dirty="0" err="1" smtClean="0"/>
              <a:t>cells</a:t>
            </a:r>
            <a:r>
              <a:rPr lang="pl-PL" sz="1700" dirty="0" smtClean="0"/>
              <a:t> (</a:t>
            </a:r>
            <a:r>
              <a:rPr lang="pl-PL" sz="1700" dirty="0" err="1" smtClean="0"/>
              <a:t>e.g</a:t>
            </a:r>
            <a:r>
              <a:rPr lang="pl-PL" sz="1700" dirty="0" smtClean="0"/>
              <a:t>., „</a:t>
            </a:r>
            <a:r>
              <a:rPr lang="pl-PL" sz="1700" dirty="0" err="1" smtClean="0"/>
              <a:t>Jeniffer</a:t>
            </a:r>
            <a:r>
              <a:rPr lang="pl-PL" sz="1700" dirty="0" smtClean="0"/>
              <a:t> </a:t>
            </a:r>
            <a:r>
              <a:rPr lang="pl-PL" sz="1700" dirty="0" err="1" smtClean="0"/>
              <a:t>Aniston</a:t>
            </a:r>
            <a:r>
              <a:rPr lang="pl-PL" sz="1700" dirty="0" smtClean="0"/>
              <a:t> </a:t>
            </a:r>
            <a:r>
              <a:rPr lang="pl-PL" sz="1700" dirty="0" err="1" smtClean="0"/>
              <a:t>cell</a:t>
            </a:r>
            <a:r>
              <a:rPr lang="pl-PL" sz="1700" dirty="0" smtClean="0"/>
              <a:t>”)</a:t>
            </a:r>
            <a:br>
              <a:rPr lang="pl-PL" sz="1700" dirty="0" smtClean="0"/>
            </a:br>
            <a:r>
              <a:rPr lang="pl-PL" sz="1700" dirty="0" smtClean="0"/>
              <a:t>		                (</a:t>
            </a:r>
            <a:r>
              <a:rPr lang="pl-PL" sz="1700" dirty="0" err="1" smtClean="0"/>
              <a:t>Quiroga</a:t>
            </a:r>
            <a:r>
              <a:rPr lang="pl-PL" sz="1700" dirty="0" smtClean="0"/>
              <a:t> et al. 2005)</a:t>
            </a:r>
          </a:p>
          <a:p>
            <a:pPr marL="0" indent="0">
              <a:buNone/>
            </a:pPr>
            <a:endParaRPr lang="pl-PL" sz="1700" dirty="0" smtClean="0"/>
          </a:p>
          <a:p>
            <a:pPr marL="0" indent="0">
              <a:buNone/>
            </a:pPr>
            <a:endParaRPr lang="pl-PL" sz="1700" dirty="0"/>
          </a:p>
          <a:p>
            <a:pPr marL="0" indent="0">
              <a:buNone/>
            </a:pPr>
            <a:endParaRPr lang="pl-PL" sz="1700" dirty="0"/>
          </a:p>
          <a:p>
            <a:pPr marL="0" indent="0">
              <a:buNone/>
            </a:pPr>
            <a:r>
              <a:rPr lang="pl-PL" sz="1700" dirty="0" err="1" smtClean="0"/>
              <a:t>Differences</a:t>
            </a:r>
            <a:r>
              <a:rPr lang="pl-PL" sz="1700" dirty="0" smtClean="0"/>
              <a:t>:</a:t>
            </a:r>
          </a:p>
          <a:p>
            <a:r>
              <a:rPr lang="pl-PL" sz="1700" dirty="0"/>
              <a:t>s</a:t>
            </a:r>
            <a:r>
              <a:rPr lang="pl-PL" sz="1700" dirty="0" smtClean="0"/>
              <a:t>mall </a:t>
            </a:r>
            <a:r>
              <a:rPr lang="pl-PL" sz="1700" dirty="0"/>
              <a:t>high-res </a:t>
            </a:r>
            <a:r>
              <a:rPr lang="pl-PL" sz="1700" dirty="0" err="1" smtClean="0"/>
              <a:t>patch+eye</a:t>
            </a:r>
            <a:r>
              <a:rPr lang="pl-PL" sz="1700" dirty="0" smtClean="0"/>
              <a:t> </a:t>
            </a:r>
            <a:r>
              <a:rPr lang="pl-PL" sz="1700" dirty="0" err="1" smtClean="0"/>
              <a:t>movements</a:t>
            </a:r>
            <a:endParaRPr lang="pl-PL" sz="1700" dirty="0" smtClean="0"/>
          </a:p>
          <a:p>
            <a:r>
              <a:rPr lang="pl-PL" sz="1700" dirty="0" err="1"/>
              <a:t>i</a:t>
            </a:r>
            <a:r>
              <a:rPr lang="pl-PL" sz="1700" dirty="0" err="1" smtClean="0"/>
              <a:t>ntegration</a:t>
            </a:r>
            <a:r>
              <a:rPr lang="pl-PL" sz="1700" dirty="0" smtClean="0"/>
              <a:t> with </a:t>
            </a:r>
            <a:r>
              <a:rPr lang="pl-PL" sz="1700" dirty="0" err="1" smtClean="0"/>
              <a:t>other</a:t>
            </a:r>
            <a:r>
              <a:rPr lang="pl-PL" sz="1700" dirty="0" smtClean="0"/>
              <a:t> </a:t>
            </a:r>
            <a:r>
              <a:rPr lang="pl-PL" sz="1700" dirty="0" err="1" smtClean="0"/>
              <a:t>senses</a:t>
            </a:r>
            <a:endParaRPr lang="pl-PL" sz="1700" dirty="0" smtClean="0"/>
          </a:p>
          <a:p>
            <a:r>
              <a:rPr lang="pl-PL" sz="1700" dirty="0" err="1" smtClean="0"/>
              <a:t>understand</a:t>
            </a:r>
            <a:r>
              <a:rPr lang="pl-PL" sz="1700" dirty="0" smtClean="0"/>
              <a:t> </a:t>
            </a:r>
            <a:r>
              <a:rPr lang="pl-PL" sz="1700" dirty="0" err="1" smtClean="0"/>
              <a:t>scenes</a:t>
            </a:r>
            <a:r>
              <a:rPr lang="pl-PL" sz="1700" dirty="0" smtClean="0"/>
              <a:t> (</a:t>
            </a:r>
            <a:r>
              <a:rPr lang="pl-PL" sz="1700" dirty="0" err="1" smtClean="0"/>
              <a:t>objects+relations</a:t>
            </a:r>
            <a:r>
              <a:rPr lang="pl-PL" sz="1700" dirty="0" smtClean="0"/>
              <a:t>)</a:t>
            </a:r>
          </a:p>
          <a:p>
            <a:r>
              <a:rPr lang="pl-PL" sz="1700" dirty="0" smtClean="0"/>
              <a:t>feedback from </a:t>
            </a:r>
            <a:r>
              <a:rPr lang="pl-PL" sz="1700" dirty="0" err="1" smtClean="0"/>
              <a:t>higher</a:t>
            </a:r>
            <a:r>
              <a:rPr lang="pl-PL" sz="1700" dirty="0" smtClean="0"/>
              <a:t> </a:t>
            </a:r>
            <a:r>
              <a:rPr lang="pl-PL" sz="1700" dirty="0" err="1" smtClean="0"/>
              <a:t>levels</a:t>
            </a:r>
            <a:endParaRPr lang="pl-PL" sz="1700" dirty="0" smtClean="0"/>
          </a:p>
          <a:p>
            <a:r>
              <a:rPr lang="pl-PL" sz="1700" dirty="0" err="1" smtClean="0"/>
              <a:t>Intermediate</a:t>
            </a:r>
            <a:r>
              <a:rPr lang="pl-PL" sz="1700" dirty="0" smtClean="0"/>
              <a:t> </a:t>
            </a:r>
            <a:r>
              <a:rPr lang="pl-PL" sz="1700" dirty="0" err="1" smtClean="0"/>
              <a:t>computations</a:t>
            </a:r>
            <a:r>
              <a:rPr lang="pl-PL" sz="1700" dirty="0" smtClean="0"/>
              <a:t>? (</a:t>
            </a:r>
            <a:r>
              <a:rPr lang="pl-PL" sz="1700" dirty="0" err="1" smtClean="0"/>
              <a:t>activation</a:t>
            </a:r>
            <a:r>
              <a:rPr lang="pl-PL" sz="1700" dirty="0" smtClean="0"/>
              <a:t>, </a:t>
            </a:r>
            <a:r>
              <a:rPr lang="pl-PL" sz="1700" dirty="0" err="1" smtClean="0"/>
              <a:t>pooling</a:t>
            </a:r>
            <a:r>
              <a:rPr lang="pl-PL" sz="1700" dirty="0" smtClean="0"/>
              <a:t>, etc.)</a:t>
            </a:r>
          </a:p>
          <a:p>
            <a:r>
              <a:rPr lang="pl-PL" sz="1700" dirty="0" smtClean="0"/>
              <a:t>Training?</a:t>
            </a:r>
          </a:p>
          <a:p>
            <a:pPr marL="0" indent="0">
              <a:buNone/>
            </a:pPr>
            <a:endParaRPr lang="pl-PL" sz="1700" dirty="0" smtClean="0"/>
          </a:p>
          <a:p>
            <a:pPr marL="0" indent="0">
              <a:buNone/>
            </a:pPr>
            <a:endParaRPr lang="pl-PL" sz="1600" dirty="0" smtClean="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pPr marL="285750" indent="-285750">
              <a:buFont typeface="Arial" panose="020B0604020202020204" pitchFamily="34" charset="0"/>
              <a:buChar char="•"/>
            </a:pPr>
            <a:r>
              <a:rPr lang="en-GB" sz="1800" dirty="0"/>
              <a:t>extracting local </a:t>
            </a:r>
            <a:r>
              <a:rPr lang="en-GB" sz="1800" dirty="0" smtClean="0"/>
              <a:t>features</a:t>
            </a:r>
            <a:endParaRPr lang="pl-PL" sz="1800" dirty="0" smtClean="0"/>
          </a:p>
          <a:p>
            <a:pPr marL="285750" indent="-285750">
              <a:buFont typeface="Arial" panose="020B0604020202020204" pitchFamily="34" charset="0"/>
              <a:buChar char="•"/>
            </a:pPr>
            <a:r>
              <a:rPr lang="en-GB" sz="1800" dirty="0" smtClean="0"/>
              <a:t>combining </a:t>
            </a:r>
            <a:r>
              <a:rPr lang="pl-PL" sz="1800" dirty="0" err="1" smtClean="0"/>
              <a:t>into</a:t>
            </a:r>
            <a:r>
              <a:rPr lang="pl-PL" sz="1800" dirty="0" smtClean="0"/>
              <a:t> </a:t>
            </a:r>
            <a:r>
              <a:rPr lang="en-GB" sz="1800" dirty="0"/>
              <a:t>higher 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position </a:t>
            </a:r>
            <a:r>
              <a:rPr lang="en-GB" sz="1800" dirty="0" smtClean="0"/>
              <a:t>information</a:t>
            </a:r>
            <a:endParaRPr lang="pl-PL" sz="1800" dirty="0" smtClean="0"/>
          </a:p>
        </p:txBody>
      </p:sp>
    </p:spTree>
    <p:extLst>
      <p:ext uri="{BB962C8B-B14F-4D97-AF65-F5344CB8AC3E}">
        <p14:creationId xmlns:p14="http://schemas.microsoft.com/office/powerpoint/2010/main" val="3642139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600" b="1" dirty="0" smtClean="0"/>
                  <a:t>Neuroscientific </a:t>
                </a:r>
                <a:r>
                  <a:rPr lang="pl-PL" sz="2600" b="1" dirty="0" err="1" smtClean="0"/>
                  <a:t>inspiration</a:t>
                </a:r>
                <a:endParaRPr lang="pl-PL" sz="2600" b="1" dirty="0"/>
              </a:p>
              <a:p>
                <a:pPr marL="0" indent="0">
                  <a:buNone/>
                </a:pPr>
                <a:r>
                  <a:rPr lang="en-GB" sz="1800" dirty="0"/>
                  <a:t>V1 cells have weights </a:t>
                </a:r>
                <a:r>
                  <a:rPr lang="en-GB" sz="1800" dirty="0" smtClean="0"/>
                  <a:t>described</a:t>
                </a:r>
                <a:r>
                  <a:rPr lang="pl-PL" sz="1800" dirty="0" smtClean="0"/>
                  <a:t> b</a:t>
                </a:r>
                <a:r>
                  <a:rPr lang="en-GB" sz="1800" dirty="0" smtClean="0"/>
                  <a:t>y</a:t>
                </a:r>
                <a:r>
                  <a:rPr lang="pl-PL" sz="1800" dirty="0" smtClean="0"/>
                  <a:t> </a:t>
                </a:r>
                <a:r>
                  <a:rPr lang="en-GB" sz="1800" b="1" dirty="0" smtClean="0"/>
                  <a:t>Gabor functions</a:t>
                </a:r>
                <a:r>
                  <a:rPr lang="pl-PL" sz="1800" dirty="0" smtClean="0"/>
                  <a:t>:</a:t>
                </a:r>
                <a:endParaRPr lang="en-GB" sz="1800" dirty="0"/>
              </a:p>
              <a:p>
                <a:pPr marL="0" indent="0">
                  <a:buNone/>
                </a:pPr>
                <a14:m>
                  <m:oMathPara xmlns:m="http://schemas.openxmlformats.org/officeDocument/2006/math">
                    <m:oMathParaPr>
                      <m:jc m:val="centerGroup"/>
                    </m:oMathParaPr>
                    <m:oMath xmlns:m="http://schemas.openxmlformats.org/officeDocument/2006/math">
                      <m:r>
                        <a:rPr lang="pl-PL" sz="1700" i="1" smtClean="0">
                          <a:latin typeface="Cambria Math"/>
                          <a:ea typeface="Cambria Math"/>
                        </a:rPr>
                        <m:t>𝛼</m:t>
                      </m:r>
                      <m:func>
                        <m:funcPr>
                          <m:ctrlPr>
                            <a:rPr lang="pl-PL" sz="1700" i="1" smtClean="0">
                              <a:latin typeface="Cambria Math"/>
                            </a:rPr>
                          </m:ctrlPr>
                        </m:funcPr>
                        <m:fName>
                          <m:r>
                            <m:rPr>
                              <m:sty m:val="p"/>
                            </m:rPr>
                            <a:rPr lang="pl-PL" sz="1700" b="0" i="0" smtClean="0">
                              <a:latin typeface="Cambria Math"/>
                            </a:rPr>
                            <m:t>exp</m:t>
                          </m:r>
                        </m:fName>
                        <m:e>
                          <m:r>
                            <a:rPr lang="pl-PL" sz="1700" b="0" i="1" smtClean="0">
                              <a:latin typeface="Cambria Math"/>
                            </a:rPr>
                            <m:t>(−</m:t>
                          </m:r>
                          <m:sSub>
                            <m:sSubPr>
                              <m:ctrlPr>
                                <a:rPr lang="pl-PL" sz="1700" b="0" i="1" smtClean="0">
                                  <a:latin typeface="Cambria Math"/>
                                </a:rPr>
                              </m:ctrlPr>
                            </m:sSubPr>
                            <m:e>
                              <m:r>
                                <a:rPr lang="pl-PL" sz="1700" b="0" i="1" smtClean="0">
                                  <a:latin typeface="Cambria Math"/>
                                  <a:ea typeface="Cambria Math"/>
                                </a:rPr>
                                <m:t>𝛽</m:t>
                              </m:r>
                            </m:e>
                            <m:sub>
                              <m:r>
                                <a:rPr lang="pl-PL" sz="1700" b="0" i="1" smtClean="0">
                                  <a:latin typeface="Cambria Math"/>
                                </a:rPr>
                                <m:t>𝑥</m:t>
                              </m:r>
                            </m:sub>
                          </m:sSub>
                          <m:sSup>
                            <m:sSupPr>
                              <m:ctrlPr>
                                <a:rPr lang="pl-PL" sz="1700" b="0" i="1" smtClean="0">
                                  <a:latin typeface="Cambria Math"/>
                                </a:rPr>
                              </m:ctrlPr>
                            </m:sSupPr>
                            <m:e>
                              <m:r>
                                <a:rPr lang="pl-PL" sz="1700" i="1">
                                  <a:latin typeface="Cambria Math"/>
                                </a:rPr>
                                <m:t>𝑥</m:t>
                              </m:r>
                              <m:r>
                                <a:rPr lang="pl-PL" sz="1700" i="1">
                                  <a:latin typeface="Cambria Math"/>
                                </a:rPr>
                                <m:t>′</m:t>
                              </m:r>
                            </m:e>
                            <m:sup>
                              <m:r>
                                <a:rPr lang="pl-PL" sz="1700" b="0" i="1" smtClean="0">
                                  <a:latin typeface="Cambria Math"/>
                                </a:rPr>
                                <m:t>2</m:t>
                              </m:r>
                            </m:sup>
                          </m:sSup>
                          <m:r>
                            <a:rPr lang="pl-PL" sz="1700" i="1">
                              <a:latin typeface="Cambria Math"/>
                            </a:rPr>
                            <m:t>−</m:t>
                          </m:r>
                          <m:sSub>
                            <m:sSubPr>
                              <m:ctrlPr>
                                <a:rPr lang="pl-PL" sz="1700" i="1">
                                  <a:latin typeface="Cambria Math"/>
                                </a:rPr>
                              </m:ctrlPr>
                            </m:sSubPr>
                            <m:e>
                              <m:r>
                                <a:rPr lang="pl-PL" sz="1700" i="1">
                                  <a:latin typeface="Cambria Math"/>
                                  <a:ea typeface="Cambria Math"/>
                                </a:rPr>
                                <m:t>𝛽</m:t>
                              </m:r>
                            </m:e>
                            <m:sub>
                              <m:r>
                                <a:rPr lang="pl-PL" sz="1700" b="0" i="1" smtClean="0">
                                  <a:latin typeface="Cambria Math"/>
                                  <a:ea typeface="Cambria Math"/>
                                </a:rPr>
                                <m:t>𝑦</m:t>
                              </m:r>
                            </m:sub>
                          </m:sSub>
                          <m:sSup>
                            <m:sSupPr>
                              <m:ctrlPr>
                                <a:rPr lang="pl-PL" sz="1700" i="1">
                                  <a:latin typeface="Cambria Math"/>
                                </a:rPr>
                              </m:ctrlPr>
                            </m:sSupPr>
                            <m:e>
                              <m:r>
                                <a:rPr lang="pl-PL" sz="1700" b="0" i="1" smtClean="0">
                                  <a:latin typeface="Cambria Math"/>
                                </a:rPr>
                                <m:t>𝑦</m:t>
                              </m:r>
                              <m:r>
                                <a:rPr lang="pl-PL" sz="1700" i="1">
                                  <a:latin typeface="Cambria Math"/>
                                </a:rPr>
                                <m:t>′</m:t>
                              </m:r>
                            </m:e>
                            <m:sup>
                              <m:r>
                                <a:rPr lang="pl-PL" sz="1700" i="1">
                                  <a:latin typeface="Cambria Math"/>
                                </a:rPr>
                                <m:t>2</m:t>
                              </m:r>
                            </m:sup>
                          </m:sSup>
                          <m:r>
                            <a:rPr lang="pl-PL" sz="1700" b="0" i="1" smtClean="0">
                              <a:latin typeface="Cambria Math"/>
                            </a:rPr>
                            <m:t>)</m:t>
                          </m:r>
                        </m:e>
                      </m:func>
                      <m:func>
                        <m:funcPr>
                          <m:ctrlPr>
                            <a:rPr lang="pl-PL" sz="1700" i="1" smtClean="0">
                              <a:latin typeface="Cambria Math"/>
                            </a:rPr>
                          </m:ctrlPr>
                        </m:funcPr>
                        <m:fName>
                          <m:r>
                            <m:rPr>
                              <m:sty m:val="p"/>
                            </m:rPr>
                            <a:rPr lang="pl-PL" sz="1700" i="0" smtClean="0">
                              <a:latin typeface="Cambria Math"/>
                            </a:rPr>
                            <m:t>cos</m:t>
                          </m:r>
                        </m:fName>
                        <m:e>
                          <m:r>
                            <a:rPr lang="pl-PL" sz="1700" b="0" i="1" smtClean="0">
                              <a:latin typeface="Cambria Math"/>
                            </a:rPr>
                            <m:t>(</m:t>
                          </m:r>
                          <m:r>
                            <a:rPr lang="pl-PL" sz="1700" b="0" i="1" smtClean="0">
                              <a:latin typeface="Cambria Math"/>
                            </a:rPr>
                            <m:t>𝑓</m:t>
                          </m:r>
                          <m:r>
                            <a:rPr lang="pl-PL" sz="1700" b="0" i="1" smtClean="0">
                              <a:latin typeface="Cambria Math"/>
                            </a:rPr>
                            <m:t> </m:t>
                          </m:r>
                          <m:sSup>
                            <m:sSupPr>
                              <m:ctrlPr>
                                <a:rPr lang="pl-PL" sz="1700" b="0" i="1" smtClean="0">
                                  <a:latin typeface="Cambria Math"/>
                                </a:rPr>
                              </m:ctrlPr>
                            </m:sSupPr>
                            <m:e>
                              <m:r>
                                <a:rPr lang="pl-PL" sz="1700" b="0" i="1" smtClean="0">
                                  <a:latin typeface="Cambria Math"/>
                                </a:rPr>
                                <m:t>𝑥</m:t>
                              </m:r>
                            </m:e>
                            <m:sup>
                              <m:r>
                                <a:rPr lang="pl-PL" sz="1700" b="0" i="1" smtClean="0">
                                  <a:latin typeface="Cambria Math"/>
                                </a:rPr>
                                <m:t>′</m:t>
                              </m:r>
                            </m:sup>
                          </m:sSup>
                          <m:r>
                            <a:rPr lang="pl-PL" sz="1700" b="0" i="1" smtClean="0">
                              <a:latin typeface="Cambria Math"/>
                            </a:rPr>
                            <m:t>+</m:t>
                          </m:r>
                          <m:r>
                            <a:rPr lang="pl-PL" sz="1700" b="0" i="1" smtClean="0">
                              <a:latin typeface="Cambria Math"/>
                              <a:ea typeface="Cambria Math"/>
                            </a:rPr>
                            <m:t>𝜑</m:t>
                          </m:r>
                          <m:r>
                            <a:rPr lang="pl-PL" sz="1700" b="0" i="1" smtClean="0">
                              <a:latin typeface="Cambria Math"/>
                            </a:rPr>
                            <m:t>)</m:t>
                          </m:r>
                        </m:e>
                      </m:func>
                    </m:oMath>
                  </m:oMathPara>
                </a14:m>
                <a:endParaRPr lang="pl-PL" sz="1700" dirty="0" smtClean="0"/>
              </a:p>
              <a:p>
                <a:pPr marL="0" indent="0">
                  <a:buNone/>
                </a:pPr>
                <a:r>
                  <a:rPr lang="pl-PL" sz="1700" dirty="0" err="1" smtClean="0"/>
                  <a:t>where</a:t>
                </a:r>
                <a:endParaRPr lang="pl-PL" sz="1600" dirty="0"/>
              </a:p>
              <a:p>
                <a:pPr marL="0" indent="0">
                  <a:buNone/>
                </a:pPr>
                <a14:m>
                  <m:oMathPara xmlns:m="http://schemas.openxmlformats.org/officeDocument/2006/math">
                    <m:oMathParaPr>
                      <m:jc m:val="centerGroup"/>
                    </m:oMathParaPr>
                    <m:oMath xmlns:m="http://schemas.openxmlformats.org/officeDocument/2006/math">
                      <m:r>
                        <a:rPr lang="pl-PL" sz="1600" b="0" i="1" smtClean="0">
                          <a:latin typeface="Cambria Math"/>
                        </a:rPr>
                        <m:t>𝑥</m:t>
                      </m:r>
                      <m:r>
                        <a:rPr lang="pl-PL" sz="1600" b="0" i="1" smtClean="0">
                          <a:latin typeface="Cambria Math"/>
                        </a:rPr>
                        <m:t>′=</m:t>
                      </m:r>
                      <m:func>
                        <m:funcPr>
                          <m:ctrlPr>
                            <a:rPr lang="pl-PL" sz="1600" i="1">
                              <a:latin typeface="Cambria Math"/>
                            </a:rPr>
                          </m:ctrlPr>
                        </m:funcPr>
                        <m:fName>
                          <m:r>
                            <a:rPr lang="pl-PL" sz="1600" b="0" i="0" smtClean="0">
                              <a:latin typeface="Cambria Math"/>
                            </a:rPr>
                            <m:t>(</m:t>
                          </m:r>
                          <m:sSub>
                            <m:sSubPr>
                              <m:ctrlPr>
                                <a:rPr lang="pl-PL" sz="1800" i="1">
                                  <a:latin typeface="Cambria Math"/>
                                </a:rPr>
                              </m:ctrlPr>
                            </m:sSubPr>
                            <m:e>
                              <m:r>
                                <a:rPr lang="pl-PL" sz="1800" b="0" i="1" smtClean="0">
                                  <a:latin typeface="Cambria Math"/>
                                </a:rPr>
                                <m:t>𝑥</m:t>
                              </m:r>
                              <m:r>
                                <a:rPr lang="pl-PL" sz="1800" b="0" i="1" smtClean="0">
                                  <a:latin typeface="Cambria Math"/>
                                </a:rPr>
                                <m:t>−</m:t>
                              </m:r>
                              <m:r>
                                <a:rPr lang="pl-PL" sz="1800" b="0" i="1" smtClean="0">
                                  <a:latin typeface="Cambria Math"/>
                                </a:rPr>
                                <m:t>𝑥</m:t>
                              </m:r>
                            </m:e>
                            <m:sub>
                              <m:r>
                                <a:rPr lang="pl-PL" sz="1800" b="0" i="1" smtClean="0">
                                  <a:latin typeface="Cambria Math"/>
                                  <a:ea typeface="Cambria Math"/>
                                </a:rPr>
                                <m:t>0</m:t>
                              </m:r>
                            </m:sub>
                          </m:sSub>
                          <m:r>
                            <a:rPr lang="pl-PL" sz="1600" b="0" i="0" smtClean="0">
                              <a:latin typeface="Cambria Math"/>
                            </a:rPr>
                            <m:t>)</m:t>
                          </m:r>
                          <m:r>
                            <m:rPr>
                              <m:sty m:val="p"/>
                            </m:rPr>
                            <a:rPr lang="pl-PL" sz="1600">
                              <a:latin typeface="Cambria Math"/>
                            </a:rPr>
                            <m:t>cos</m:t>
                          </m:r>
                        </m:fName>
                        <m:e>
                          <m:r>
                            <a:rPr lang="pl-PL" sz="1600" i="1">
                              <a:latin typeface="Cambria Math"/>
                            </a:rPr>
                            <m:t>(</m:t>
                          </m:r>
                          <m:r>
                            <a:rPr lang="pl-PL" sz="1600" i="1" smtClean="0">
                              <a:latin typeface="Cambria Math"/>
                              <a:ea typeface="Cambria Math"/>
                            </a:rPr>
                            <m:t>𝜏</m:t>
                          </m:r>
                          <m:r>
                            <a:rPr lang="pl-PL" sz="1600" i="1">
                              <a:latin typeface="Cambria Math"/>
                            </a:rPr>
                            <m:t>)</m:t>
                          </m:r>
                        </m:e>
                      </m:func>
                      <m:r>
                        <a:rPr lang="pl-PL" sz="1600" b="0" i="1" smtClean="0">
                          <a:latin typeface="Cambria Math"/>
                        </a:rPr>
                        <m:t>+</m:t>
                      </m:r>
                      <m:func>
                        <m:funcPr>
                          <m:ctrlPr>
                            <a:rPr lang="pl-PL" sz="1600" i="1">
                              <a:latin typeface="Cambria Math"/>
                            </a:rPr>
                          </m:ctrlPr>
                        </m:funcPr>
                        <m:fName>
                          <m:d>
                            <m:dPr>
                              <m:ctrlPr>
                                <a:rPr lang="pl-PL" sz="1600" i="1">
                                  <a:latin typeface="Cambria Math"/>
                                </a:rPr>
                              </m:ctrlPr>
                            </m:dPr>
                            <m:e>
                              <m:sSub>
                                <m:sSubPr>
                                  <m:ctrlPr>
                                    <a:rPr lang="pl-PL" sz="1800" i="1">
                                      <a:latin typeface="Cambria Math"/>
                                    </a:rPr>
                                  </m:ctrlPr>
                                </m:sSubPr>
                                <m:e>
                                  <m:r>
                                    <a:rPr lang="pl-PL" sz="1800" b="0" i="1" smtClean="0">
                                      <a:latin typeface="Cambria Math"/>
                                    </a:rPr>
                                    <m:t>𝑦</m:t>
                                  </m:r>
                                  <m:r>
                                    <a:rPr lang="pl-PL" sz="1800" i="1">
                                      <a:latin typeface="Cambria Math"/>
                                    </a:rPr>
                                    <m:t>−</m:t>
                                  </m:r>
                                  <m:r>
                                    <a:rPr lang="pl-PL" sz="1800" b="0" i="1" smtClean="0">
                                      <a:latin typeface="Cambria Math"/>
                                    </a:rPr>
                                    <m:t>𝑦</m:t>
                                  </m:r>
                                </m:e>
                                <m:sub>
                                  <m:r>
                                    <a:rPr lang="pl-PL" sz="1800" i="1">
                                      <a:latin typeface="Cambria Math"/>
                                      <a:ea typeface="Cambria Math"/>
                                    </a:rPr>
                                    <m:t>0</m:t>
                                  </m:r>
                                </m:sub>
                              </m:sSub>
                            </m:e>
                          </m:d>
                          <m:r>
                            <m:rPr>
                              <m:sty m:val="p"/>
                            </m:rPr>
                            <a:rPr lang="pl-PL" sz="1600" b="0" i="0" smtClean="0">
                              <a:latin typeface="Cambria Math"/>
                            </a:rPr>
                            <m:t>sin</m:t>
                          </m:r>
                        </m:fName>
                        <m:e>
                          <m:r>
                            <a:rPr lang="pl-PL" sz="1600" i="1">
                              <a:latin typeface="Cambria Math"/>
                            </a:rPr>
                            <m:t>(</m:t>
                          </m:r>
                          <m:r>
                            <a:rPr lang="pl-PL" sz="1600" i="1">
                              <a:latin typeface="Cambria Math"/>
                              <a:ea typeface="Cambria Math"/>
                            </a:rPr>
                            <m:t>𝜏</m:t>
                          </m:r>
                          <m:r>
                            <a:rPr lang="pl-PL" sz="1600" i="1">
                              <a:latin typeface="Cambria Math"/>
                            </a:rPr>
                            <m:t>)</m:t>
                          </m:r>
                        </m:e>
                      </m:func>
                    </m:oMath>
                  </m:oMathPara>
                </a14:m>
                <a:endParaRPr lang="pl-PL" sz="1600" dirty="0"/>
              </a:p>
              <a:p>
                <a:pPr marL="0" indent="0">
                  <a:buNone/>
                </a:pPr>
                <a14:m>
                  <m:oMathPara xmlns:m="http://schemas.openxmlformats.org/officeDocument/2006/math">
                    <m:oMathParaPr>
                      <m:jc m:val="centerGroup"/>
                    </m:oMathParaPr>
                    <m:oMath xmlns:m="http://schemas.openxmlformats.org/officeDocument/2006/math">
                      <m:sSup>
                        <m:sSupPr>
                          <m:ctrlPr>
                            <a:rPr lang="pl-PL" sz="1600" b="0" i="1" smtClean="0">
                              <a:latin typeface="Cambria Math"/>
                            </a:rPr>
                          </m:ctrlPr>
                        </m:sSupPr>
                        <m:e>
                          <m:r>
                            <a:rPr lang="pl-PL" sz="1600" b="0" i="1" smtClean="0">
                              <a:latin typeface="Cambria Math"/>
                            </a:rPr>
                            <m:t>𝑦</m:t>
                          </m:r>
                        </m:e>
                        <m:sup>
                          <m:r>
                            <a:rPr lang="pl-PL" sz="1600" b="0" i="1" smtClean="0">
                              <a:latin typeface="Cambria Math"/>
                            </a:rPr>
                            <m:t>′</m:t>
                          </m:r>
                        </m:sup>
                      </m:sSup>
                      <m:r>
                        <a:rPr lang="pl-PL" sz="1600" i="1">
                          <a:latin typeface="Cambria Math"/>
                        </a:rPr>
                        <m:t>=</m:t>
                      </m:r>
                      <m:r>
                        <a:rPr lang="pl-PL" sz="1600" b="0" i="1" smtClean="0">
                          <a:latin typeface="Cambria Math"/>
                        </a:rPr>
                        <m:t>−</m:t>
                      </m:r>
                      <m:d>
                        <m:dPr>
                          <m:ctrlPr>
                            <a:rPr lang="pl-PL" sz="1600" i="1">
                              <a:latin typeface="Cambria Math"/>
                            </a:rPr>
                          </m:ctrlPr>
                        </m:dPr>
                        <m:e>
                          <m:sSub>
                            <m:sSubPr>
                              <m:ctrlPr>
                                <a:rPr lang="pl-PL" sz="1800" i="1">
                                  <a:latin typeface="Cambria Math"/>
                                </a:rPr>
                              </m:ctrlPr>
                            </m:sSubPr>
                            <m:e>
                              <m:r>
                                <a:rPr lang="pl-PL" sz="1800" i="1">
                                  <a:latin typeface="Cambria Math"/>
                                </a:rPr>
                                <m:t>𝑥</m:t>
                              </m:r>
                              <m:r>
                                <a:rPr lang="pl-PL" sz="1800" i="1">
                                  <a:latin typeface="Cambria Math"/>
                                </a:rPr>
                                <m:t>−</m:t>
                              </m:r>
                              <m:r>
                                <a:rPr lang="pl-PL" sz="1800" i="1">
                                  <a:latin typeface="Cambria Math"/>
                                </a:rPr>
                                <m:t>𝑥</m:t>
                              </m:r>
                            </m:e>
                            <m:sub>
                              <m:r>
                                <a:rPr lang="pl-PL" sz="1800" i="1">
                                  <a:latin typeface="Cambria Math"/>
                                  <a:ea typeface="Cambria Math"/>
                                </a:rPr>
                                <m:t>0</m:t>
                              </m:r>
                            </m:sub>
                          </m:sSub>
                        </m:e>
                      </m:d>
                      <m:func>
                        <m:funcPr>
                          <m:ctrlPr>
                            <a:rPr lang="pl-PL" sz="1600" i="1">
                              <a:latin typeface="Cambria Math"/>
                              <a:ea typeface="Cambria Math"/>
                            </a:rPr>
                          </m:ctrlPr>
                        </m:funcPr>
                        <m:fName>
                          <m:r>
                            <m:rPr>
                              <m:sty m:val="p"/>
                            </m:rPr>
                            <a:rPr lang="pl-PL" sz="1600">
                              <a:latin typeface="Cambria Math"/>
                              <a:ea typeface="Cambria Math"/>
                            </a:rPr>
                            <m:t>sin</m:t>
                          </m:r>
                        </m:fName>
                        <m:e>
                          <m:r>
                            <a:rPr lang="pl-PL" sz="1600" i="1">
                              <a:latin typeface="Cambria Math"/>
                            </a:rPr>
                            <m:t>(</m:t>
                          </m:r>
                          <m:r>
                            <a:rPr lang="pl-PL" sz="1600" i="1">
                              <a:latin typeface="Cambria Math"/>
                              <a:ea typeface="Cambria Math"/>
                            </a:rPr>
                            <m:t>𝜏</m:t>
                          </m:r>
                          <m:r>
                            <a:rPr lang="pl-PL" sz="1600" i="1">
                              <a:latin typeface="Cambria Math"/>
                            </a:rPr>
                            <m:t>)</m:t>
                          </m:r>
                        </m:e>
                      </m:func>
                      <m:r>
                        <a:rPr lang="pl-PL" sz="1600" i="1">
                          <a:latin typeface="Cambria Math"/>
                        </a:rPr>
                        <m:t>+</m:t>
                      </m:r>
                      <m:func>
                        <m:funcPr>
                          <m:ctrlPr>
                            <a:rPr lang="pl-PL" sz="1600" i="1">
                              <a:latin typeface="Cambria Math"/>
                            </a:rPr>
                          </m:ctrlPr>
                        </m:funcPr>
                        <m:fName>
                          <m:d>
                            <m:dPr>
                              <m:ctrlPr>
                                <a:rPr lang="pl-PL" sz="1600" i="1">
                                  <a:latin typeface="Cambria Math"/>
                                </a:rPr>
                              </m:ctrlPr>
                            </m:dPr>
                            <m:e>
                              <m:sSub>
                                <m:sSubPr>
                                  <m:ctrlPr>
                                    <a:rPr lang="pl-PL" sz="1800" i="1">
                                      <a:latin typeface="Cambria Math"/>
                                    </a:rPr>
                                  </m:ctrlPr>
                                </m:sSubPr>
                                <m:e>
                                  <m:r>
                                    <a:rPr lang="pl-PL" sz="1800" i="1">
                                      <a:latin typeface="Cambria Math"/>
                                    </a:rPr>
                                    <m:t>𝑦</m:t>
                                  </m:r>
                                  <m:r>
                                    <a:rPr lang="pl-PL" sz="1800" i="1">
                                      <a:latin typeface="Cambria Math"/>
                                    </a:rPr>
                                    <m:t>−</m:t>
                                  </m:r>
                                  <m:r>
                                    <a:rPr lang="pl-PL" sz="1800" i="1">
                                      <a:latin typeface="Cambria Math"/>
                                    </a:rPr>
                                    <m:t>𝑦</m:t>
                                  </m:r>
                                </m:e>
                                <m:sub>
                                  <m:r>
                                    <a:rPr lang="pl-PL" sz="1800" i="1">
                                      <a:latin typeface="Cambria Math"/>
                                      <a:ea typeface="Cambria Math"/>
                                    </a:rPr>
                                    <m:t>0</m:t>
                                  </m:r>
                                </m:sub>
                              </m:sSub>
                            </m:e>
                          </m:d>
                          <m:r>
                            <m:rPr>
                              <m:sty m:val="p"/>
                            </m:rPr>
                            <a:rPr lang="pl-PL" sz="1600" b="0" i="0" smtClean="0">
                              <a:latin typeface="Cambria Math"/>
                            </a:rPr>
                            <m:t>cos</m:t>
                          </m:r>
                        </m:fName>
                        <m:e>
                          <m:r>
                            <a:rPr lang="pl-PL" sz="1600" i="1">
                              <a:latin typeface="Cambria Math"/>
                            </a:rPr>
                            <m:t>(</m:t>
                          </m:r>
                          <m:r>
                            <a:rPr lang="pl-PL" sz="1600" i="1">
                              <a:latin typeface="Cambria Math"/>
                              <a:ea typeface="Cambria Math"/>
                            </a:rPr>
                            <m:t>𝜏</m:t>
                          </m:r>
                          <m:r>
                            <a:rPr lang="pl-PL" sz="1600" i="1">
                              <a:latin typeface="Cambria Math"/>
                            </a:rPr>
                            <m:t>)</m:t>
                          </m:r>
                        </m:e>
                      </m:func>
                    </m:oMath>
                  </m:oMathPara>
                </a14:m>
                <a:endParaRPr lang="pl-PL" sz="1600" dirty="0"/>
              </a:p>
              <a:p>
                <a:pPr marL="0" indent="0">
                  <a:buNone/>
                </a:pPr>
                <a:endParaRPr lang="pl-PL" sz="1600" dirty="0" smtClean="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l="-2243" t="-852"/>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4"/>
              </a:rPr>
              <a:t>„</a:t>
            </a:r>
            <a:r>
              <a:rPr lang="en-GB" sz="1800" u="sng" dirty="0" smtClean="0">
                <a:hlinkClick r:id="rId4"/>
              </a:rPr>
              <a:t>Backpropagation </a:t>
            </a:r>
            <a:r>
              <a:rPr lang="en-GB" sz="1800" u="sng" dirty="0">
                <a:hlinkClick r:id="rId4"/>
              </a:rPr>
              <a:t>Applied to Handwritten Zip Code Recognition</a:t>
            </a:r>
            <a:r>
              <a:rPr lang="en-GB" sz="1800" u="sng" dirty="0" smtClean="0">
                <a:hlinkClick r:id="rId4"/>
              </a:rPr>
              <a:t>”</a:t>
            </a:r>
            <a:r>
              <a:rPr lang="en-GB" sz="1800" dirty="0" smtClean="0"/>
              <a:t> 1989</a:t>
            </a:r>
            <a:r>
              <a:rPr lang="pl-PL" sz="1800" dirty="0" smtClean="0"/>
              <a:t>:</a:t>
            </a:r>
          </a:p>
          <a:p>
            <a:pPr marL="285750" indent="-285750">
              <a:buFont typeface="Arial" panose="020B0604020202020204" pitchFamily="34" charset="0"/>
              <a:buChar char="•"/>
            </a:pPr>
            <a:r>
              <a:rPr lang="en-GB" sz="1800" dirty="0"/>
              <a:t>extracting local </a:t>
            </a:r>
            <a:r>
              <a:rPr lang="en-GB" sz="1800" dirty="0" smtClean="0"/>
              <a:t>features</a:t>
            </a:r>
            <a:endParaRPr lang="pl-PL" sz="1800" dirty="0" smtClean="0"/>
          </a:p>
          <a:p>
            <a:pPr marL="285750" indent="-285750">
              <a:buFont typeface="Arial" panose="020B0604020202020204" pitchFamily="34" charset="0"/>
              <a:buChar char="•"/>
            </a:pPr>
            <a:r>
              <a:rPr lang="en-GB" sz="1800" dirty="0" smtClean="0"/>
              <a:t>combining </a:t>
            </a:r>
            <a:r>
              <a:rPr lang="pl-PL" sz="1800" dirty="0" err="1" smtClean="0"/>
              <a:t>into</a:t>
            </a:r>
            <a:r>
              <a:rPr lang="pl-PL" sz="1800" dirty="0" smtClean="0"/>
              <a:t> </a:t>
            </a:r>
            <a:r>
              <a:rPr lang="en-GB" sz="1800" dirty="0"/>
              <a:t>higher 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position </a:t>
            </a:r>
            <a:r>
              <a:rPr lang="en-GB" sz="1800" dirty="0" smtClean="0"/>
              <a:t>information</a:t>
            </a:r>
            <a:endParaRPr lang="pl-PL" sz="1800" dirty="0" smtClean="0"/>
          </a:p>
        </p:txBody>
      </p:sp>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4473" t="17759" r="4076"/>
          <a:stretch/>
        </p:blipFill>
        <p:spPr bwMode="auto">
          <a:xfrm>
            <a:off x="2409992" y="4149080"/>
            <a:ext cx="6698512" cy="209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ole tekstowe 7"/>
          <p:cNvSpPr txBox="1"/>
          <p:nvPr/>
        </p:nvSpPr>
        <p:spPr>
          <a:xfrm>
            <a:off x="3952702" y="6309320"/>
            <a:ext cx="4723754" cy="276999"/>
          </a:xfrm>
          <a:prstGeom prst="rect">
            <a:avLst/>
          </a:prstGeom>
          <a:noFill/>
        </p:spPr>
        <p:txBody>
          <a:bodyPr wrap="square" rtlCol="0">
            <a:spAutoFit/>
          </a:bodyPr>
          <a:lstStyle/>
          <a:p>
            <a:r>
              <a:rPr lang="pl-PL" sz="1200" dirty="0" smtClean="0"/>
              <a:t>Source: </a:t>
            </a:r>
            <a:r>
              <a:rPr lang="en-GB" sz="1200" dirty="0" smtClean="0"/>
              <a:t>I </a:t>
            </a:r>
            <a:r>
              <a:rPr lang="en-GB" sz="1200" dirty="0" err="1" smtClean="0"/>
              <a:t>Goodfellow</a:t>
            </a:r>
            <a:r>
              <a:rPr lang="pl-PL" sz="1200" dirty="0" smtClean="0"/>
              <a:t>, </a:t>
            </a:r>
            <a:r>
              <a:rPr lang="en-GB" sz="1200" dirty="0" smtClean="0"/>
              <a:t>Y</a:t>
            </a:r>
            <a:r>
              <a:rPr lang="pl-PL" sz="1200" dirty="0" smtClean="0"/>
              <a:t> </a:t>
            </a:r>
            <a:r>
              <a:rPr lang="en-GB" sz="1200" dirty="0" err="1" smtClean="0"/>
              <a:t>Bengio</a:t>
            </a:r>
            <a:r>
              <a:rPr lang="pl-PL" sz="1200" dirty="0" smtClean="0"/>
              <a:t>, </a:t>
            </a:r>
            <a:r>
              <a:rPr lang="en-GB" sz="1200" dirty="0" smtClean="0"/>
              <a:t>A</a:t>
            </a:r>
            <a:r>
              <a:rPr lang="pl-PL" sz="1200" dirty="0" smtClean="0"/>
              <a:t> </a:t>
            </a:r>
            <a:r>
              <a:rPr lang="en-GB" sz="1200" dirty="0" err="1" smtClean="0"/>
              <a:t>Courville</a:t>
            </a:r>
            <a:r>
              <a:rPr lang="pl-PL" sz="1200" dirty="0" smtClean="0"/>
              <a:t>, </a:t>
            </a:r>
            <a:r>
              <a:rPr lang="en-GB" sz="1200" i="1" dirty="0">
                <a:hlinkClick r:id="rId6"/>
              </a:rPr>
              <a:t>Deep </a:t>
            </a:r>
            <a:r>
              <a:rPr lang="en-GB" sz="1200" i="1" dirty="0" smtClean="0">
                <a:hlinkClick r:id="rId6"/>
              </a:rPr>
              <a:t>Learning</a:t>
            </a:r>
            <a:r>
              <a:rPr lang="pl-PL" sz="1200" i="1" dirty="0" smtClean="0"/>
              <a:t>, 2016</a:t>
            </a:r>
            <a:endParaRPr lang="en-GB" sz="1200" i="1" dirty="0"/>
          </a:p>
        </p:txBody>
      </p:sp>
    </p:spTree>
    <p:extLst>
      <p:ext uri="{BB962C8B-B14F-4D97-AF65-F5344CB8AC3E}">
        <p14:creationId xmlns:p14="http://schemas.microsoft.com/office/powerpoint/2010/main" val="556664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600" b="1" dirty="0" smtClean="0"/>
              <a:t>Neuroscientific </a:t>
            </a:r>
            <a:r>
              <a:rPr lang="pl-PL" sz="2600" b="1" dirty="0" err="1" smtClean="0"/>
              <a:t>inspiration</a:t>
            </a:r>
            <a:endParaRPr lang="pl-PL" sz="2600" b="1" dirty="0"/>
          </a:p>
          <a:p>
            <a:pPr marL="0" indent="0">
              <a:buNone/>
            </a:pPr>
            <a:r>
              <a:rPr lang="pl-PL" sz="1600" dirty="0" smtClean="0"/>
              <a:t>Edge </a:t>
            </a:r>
            <a:r>
              <a:rPr lang="pl-PL" sz="1600" dirty="0" err="1" smtClean="0"/>
              <a:t>detectors</a:t>
            </a:r>
            <a:r>
              <a:rPr lang="pl-PL" sz="1600" dirty="0"/>
              <a:t>!</a:t>
            </a:r>
            <a:endParaRPr lang="pl-PL" sz="1600" dirty="0" smtClean="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pPr marL="285750" indent="-285750">
              <a:buFont typeface="Arial" panose="020B0604020202020204" pitchFamily="34" charset="0"/>
              <a:buChar char="•"/>
            </a:pPr>
            <a:r>
              <a:rPr lang="en-GB" sz="1800" dirty="0"/>
              <a:t>extracting local </a:t>
            </a:r>
            <a:r>
              <a:rPr lang="en-GB" sz="1800" dirty="0" smtClean="0"/>
              <a:t>features</a:t>
            </a:r>
            <a:endParaRPr lang="pl-PL" sz="1800" dirty="0" smtClean="0"/>
          </a:p>
          <a:p>
            <a:pPr marL="285750" indent="-285750">
              <a:buFont typeface="Arial" panose="020B0604020202020204" pitchFamily="34" charset="0"/>
              <a:buChar char="•"/>
            </a:pPr>
            <a:r>
              <a:rPr lang="en-GB" sz="1800" dirty="0" smtClean="0"/>
              <a:t>combining </a:t>
            </a:r>
            <a:r>
              <a:rPr lang="pl-PL" sz="1800" dirty="0" err="1" smtClean="0"/>
              <a:t>into</a:t>
            </a:r>
            <a:r>
              <a:rPr lang="pl-PL" sz="1800" dirty="0" smtClean="0"/>
              <a:t> </a:t>
            </a:r>
            <a:r>
              <a:rPr lang="en-GB" sz="1800" dirty="0"/>
              <a:t>higher 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position </a:t>
            </a:r>
            <a:r>
              <a:rPr lang="en-GB" sz="1800" dirty="0" smtClean="0"/>
              <a:t>information</a:t>
            </a:r>
            <a:endParaRPr lang="pl-PL" sz="1800" dirty="0" smtClean="0"/>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473" t="17759" r="4076"/>
          <a:stretch/>
        </p:blipFill>
        <p:spPr bwMode="auto">
          <a:xfrm>
            <a:off x="2409992" y="4149080"/>
            <a:ext cx="6698512" cy="209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ole tekstowe 7"/>
          <p:cNvSpPr txBox="1"/>
          <p:nvPr/>
        </p:nvSpPr>
        <p:spPr>
          <a:xfrm>
            <a:off x="3952702" y="6309320"/>
            <a:ext cx="4723754" cy="276999"/>
          </a:xfrm>
          <a:prstGeom prst="rect">
            <a:avLst/>
          </a:prstGeom>
          <a:noFill/>
        </p:spPr>
        <p:txBody>
          <a:bodyPr wrap="square" rtlCol="0">
            <a:spAutoFit/>
          </a:bodyPr>
          <a:lstStyle/>
          <a:p>
            <a:r>
              <a:rPr lang="pl-PL" sz="1200" dirty="0" smtClean="0"/>
              <a:t>Source: </a:t>
            </a:r>
            <a:r>
              <a:rPr lang="en-GB" sz="1200" dirty="0" smtClean="0"/>
              <a:t>I </a:t>
            </a:r>
            <a:r>
              <a:rPr lang="en-GB" sz="1200" dirty="0" err="1" smtClean="0"/>
              <a:t>Goodfellow</a:t>
            </a:r>
            <a:r>
              <a:rPr lang="pl-PL" sz="1200" dirty="0" smtClean="0"/>
              <a:t>, </a:t>
            </a:r>
            <a:r>
              <a:rPr lang="en-GB" sz="1200" dirty="0" smtClean="0"/>
              <a:t>Y</a:t>
            </a:r>
            <a:r>
              <a:rPr lang="pl-PL" sz="1200" dirty="0" smtClean="0"/>
              <a:t> </a:t>
            </a:r>
            <a:r>
              <a:rPr lang="en-GB" sz="1200" dirty="0" err="1" smtClean="0"/>
              <a:t>Bengio</a:t>
            </a:r>
            <a:r>
              <a:rPr lang="pl-PL" sz="1200" dirty="0" smtClean="0"/>
              <a:t>, </a:t>
            </a:r>
            <a:r>
              <a:rPr lang="en-GB" sz="1200" dirty="0" smtClean="0"/>
              <a:t>A</a:t>
            </a:r>
            <a:r>
              <a:rPr lang="pl-PL" sz="1200" dirty="0" smtClean="0"/>
              <a:t> </a:t>
            </a:r>
            <a:r>
              <a:rPr lang="en-GB" sz="1200" dirty="0" err="1" smtClean="0"/>
              <a:t>Courville</a:t>
            </a:r>
            <a:r>
              <a:rPr lang="pl-PL" sz="1200" dirty="0" smtClean="0"/>
              <a:t>, </a:t>
            </a:r>
            <a:r>
              <a:rPr lang="en-GB" sz="1200" i="1" dirty="0">
                <a:hlinkClick r:id="rId5"/>
              </a:rPr>
              <a:t>Deep </a:t>
            </a:r>
            <a:r>
              <a:rPr lang="en-GB" sz="1200" i="1" dirty="0" smtClean="0">
                <a:hlinkClick r:id="rId5"/>
              </a:rPr>
              <a:t>Learning</a:t>
            </a:r>
            <a:r>
              <a:rPr lang="pl-PL" sz="1200" i="1" dirty="0" smtClean="0"/>
              <a:t>, 2016</a:t>
            </a:r>
            <a:endParaRPr lang="en-GB" sz="1200" i="1" dirty="0"/>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1311" t="13241" r="11275"/>
          <a:stretch/>
        </p:blipFill>
        <p:spPr bwMode="auto">
          <a:xfrm>
            <a:off x="4001503" y="1340768"/>
            <a:ext cx="4890977" cy="235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9477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smtClean="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smtClean="0"/>
          </a:p>
          <a:p>
            <a:pPr marL="285750" indent="-285750">
              <a:buFont typeface="Arial" panose="020B0604020202020204" pitchFamily="34" charset="0"/>
              <a:buChar char="•"/>
            </a:pPr>
            <a:r>
              <a:rPr lang="en-GB" sz="1800" dirty="0" smtClean="0"/>
              <a:t>extract </a:t>
            </a:r>
            <a:r>
              <a:rPr lang="en-GB" sz="1800" dirty="0"/>
              <a:t>local </a:t>
            </a:r>
            <a:r>
              <a:rPr lang="en-GB" sz="1800" dirty="0" smtClean="0"/>
              <a:t>features</a:t>
            </a:r>
            <a:endParaRPr lang="pl-PL" sz="1800" dirty="0" smtClean="0"/>
          </a:p>
          <a:p>
            <a:pPr marL="285750" indent="-285750">
              <a:buFont typeface="Arial" panose="020B0604020202020204" pitchFamily="34" charset="0"/>
              <a:buChar char="•"/>
            </a:pPr>
            <a:r>
              <a:rPr lang="pl-PL" sz="1800" dirty="0" err="1"/>
              <a:t>c</a:t>
            </a:r>
            <a:r>
              <a:rPr lang="en-GB" sz="1800" dirty="0" err="1" smtClean="0"/>
              <a:t>ombin</a:t>
            </a:r>
            <a:r>
              <a:rPr lang="pl-PL" sz="1800" dirty="0" smtClean="0"/>
              <a:t>e </a:t>
            </a:r>
            <a:r>
              <a:rPr lang="pl-PL" sz="1800" dirty="0" err="1" smtClean="0"/>
              <a:t>them</a:t>
            </a:r>
            <a:r>
              <a:rPr lang="en-GB" sz="1800" dirty="0" smtClean="0"/>
              <a:t> </a:t>
            </a:r>
            <a:r>
              <a:rPr lang="pl-PL" sz="1800" dirty="0" err="1" smtClean="0"/>
              <a:t>into</a:t>
            </a:r>
            <a:r>
              <a:rPr lang="pl-PL" sz="1800" dirty="0"/>
              <a:t/>
            </a:r>
            <a:br>
              <a:rPr lang="pl-PL" sz="1800" dirty="0"/>
            </a:br>
            <a:r>
              <a:rPr lang="en-GB" sz="1800" dirty="0" smtClean="0"/>
              <a:t>higher </a:t>
            </a:r>
            <a:r>
              <a:rPr lang="en-GB" sz="1800" dirty="0"/>
              <a:t>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make</a:t>
            </a:r>
            <a:r>
              <a:rPr lang="pl-PL" sz="1800" dirty="0" smtClean="0"/>
              <a:t> </a:t>
            </a: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a:t>
            </a:r>
            <a:r>
              <a:rPr lang="pl-PL" sz="1800" dirty="0" smtClean="0"/>
              <a:t/>
            </a:r>
            <a:br>
              <a:rPr lang="pl-PL" sz="1800" dirty="0" smtClean="0"/>
            </a:br>
            <a:r>
              <a:rPr lang="en-GB" sz="1800" dirty="0" smtClean="0"/>
              <a:t>information</a:t>
            </a:r>
            <a:r>
              <a:rPr lang="pl-PL" sz="1800" dirty="0" smtClean="0"/>
              <a:t> on </a:t>
            </a:r>
            <a:r>
              <a:rPr lang="en-GB" sz="1800" dirty="0"/>
              <a:t>position </a:t>
            </a:r>
            <a:endParaRPr lang="pl-PL" sz="1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052" y="1573510"/>
            <a:ext cx="278130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pole tekstowe 9"/>
          <p:cNvSpPr txBox="1"/>
          <p:nvPr/>
        </p:nvSpPr>
        <p:spPr>
          <a:xfrm>
            <a:off x="4456758" y="508518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spTree>
    <p:extLst>
      <p:ext uri="{BB962C8B-B14F-4D97-AF65-F5344CB8AC3E}">
        <p14:creationId xmlns:p14="http://schemas.microsoft.com/office/powerpoint/2010/main" val="1949108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sp>
        <p:nvSpPr>
          <p:cNvPr id="10" name="pole tekstowe 9"/>
          <p:cNvSpPr txBox="1"/>
          <p:nvPr/>
        </p:nvSpPr>
        <p:spPr>
          <a:xfrm>
            <a:off x="4456758" y="400506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6078"/>
          <a:stretch/>
        </p:blipFill>
        <p:spPr bwMode="auto">
          <a:xfrm>
            <a:off x="4139952" y="1700808"/>
            <a:ext cx="153150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9613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521"/>
          <a:stretch/>
        </p:blipFill>
        <p:spPr bwMode="auto">
          <a:xfrm>
            <a:off x="4139952" y="1700808"/>
            <a:ext cx="2685391"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pole tekstowe 10"/>
          <p:cNvSpPr txBox="1"/>
          <p:nvPr/>
        </p:nvSpPr>
        <p:spPr>
          <a:xfrm>
            <a:off x="4456758" y="400506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spTree>
    <p:extLst>
      <p:ext uri="{BB962C8B-B14F-4D97-AF65-F5344CB8AC3E}">
        <p14:creationId xmlns:p14="http://schemas.microsoft.com/office/powerpoint/2010/main" val="3732688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521"/>
          <a:stretch/>
        </p:blipFill>
        <p:spPr bwMode="auto">
          <a:xfrm>
            <a:off x="4139952" y="1700808"/>
            <a:ext cx="2685391"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878" t="46907" r="40521" b="18414"/>
          <a:stretch/>
        </p:blipFill>
        <p:spPr bwMode="auto">
          <a:xfrm>
            <a:off x="6030686" y="2773638"/>
            <a:ext cx="794657" cy="79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pole tekstowe 11"/>
          <p:cNvSpPr txBox="1"/>
          <p:nvPr/>
        </p:nvSpPr>
        <p:spPr>
          <a:xfrm>
            <a:off x="4456758" y="400506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spTree>
    <p:extLst>
      <p:ext uri="{BB962C8B-B14F-4D97-AF65-F5344CB8AC3E}">
        <p14:creationId xmlns:p14="http://schemas.microsoft.com/office/powerpoint/2010/main" val="280635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1"/>
                                        </p:tgtEl>
                                      </p:cBhvr>
                                      <p:by x="25000" y="25000"/>
                                    </p:animScale>
                                  </p:childTnLst>
                                </p:cTn>
                              </p:par>
                              <p:par>
                                <p:cTn id="7" presetID="0" presetClass="path" presetSubtype="0" accel="50000" decel="50000" fill="hold" nodeType="withEffect">
                                  <p:stCondLst>
                                    <p:cond delay="0"/>
                                  </p:stCondLst>
                                  <p:childTnLst>
                                    <p:animMotion origin="layout" path="M -0.04357 0.01389 C -0.0625 0.01667 -0.08177 0.01551 -0.10069 0.01852 C -0.10191 0.01968 -0.1033 0.02037 -0.10434 0.02176 C -0.10538 0.02315 -0.10573 0.02523 -0.10677 0.02639 C -0.10989 0.02963 -0.11458 0.02894 -0.11857 0.02963 C -0.12274 0.03148 -0.12569 0.03449 -0.12934 0.0375 C -0.13507 0.04884 -0.15399 0.05695 -0.16389 0.06134 C -0.17257 0.06088 -0.18351 0.06736 -0.1901 0.05972 C -0.19514 0.05394 -0.18976 0.04167 -0.18889 0.03287 C -0.18802 0.02431 -0.18524 0.0125 -0.18403 0.00417 C -0.18351 0.00046 -0.18437 -0.00532 -0.18177 -0.00694 C -0.17465 -0.01134 -0.16788 -0.01551 -0.16024 -0.01805 C -0.15503 -0.025 -0.15538 -0.0287 -0.15191 -0.03704 C -0.15069 -0.03981 -0.14514 -0.04491 -0.14357 -0.04653 C -0.14114 -0.04606 -0.13837 -0.04676 -0.13646 -0.04491 C -0.13507 -0.04375 -0.13628 -0.04028 -0.13524 -0.03866 C -0.13229 -0.03356 -0.12569 -0.02662 -0.12101 -0.0243 C -0.11319 -0.00856 -0.11614 0.01134 -0.11614 0.02963 L -0.12344 0.03611 L -0.11736 0.02338 " pathEditMode="relative" rAng="0" ptsTypes="fffffffffffffffffAAA">
                                      <p:cBhvr>
                                        <p:cTn id="8" dur="2000" fill="hold"/>
                                        <p:tgtEl>
                                          <p:spTgt spid="11"/>
                                        </p:tgtEl>
                                        <p:attrNameLst>
                                          <p:attrName>ppt_x</p:attrName>
                                          <p:attrName>ppt_y</p:attrName>
                                        </p:attrNameLst>
                                      </p:cBhvr>
                                      <p:rCtr x="-7587"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00808"/>
            <a:ext cx="451485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pole tekstowe 10"/>
          <p:cNvSpPr txBox="1"/>
          <p:nvPr/>
        </p:nvSpPr>
        <p:spPr>
          <a:xfrm>
            <a:off x="4456758" y="400506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spTree>
    <p:extLst>
      <p:ext uri="{BB962C8B-B14F-4D97-AF65-F5344CB8AC3E}">
        <p14:creationId xmlns:p14="http://schemas.microsoft.com/office/powerpoint/2010/main" val="2079083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00808"/>
            <a:ext cx="451485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pole tekstowe 10"/>
          <p:cNvSpPr txBox="1"/>
          <p:nvPr/>
        </p:nvSpPr>
        <p:spPr>
          <a:xfrm>
            <a:off x="4456758" y="400506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878" t="46907" r="40521" b="18414"/>
          <a:stretch/>
        </p:blipFill>
        <p:spPr bwMode="auto">
          <a:xfrm rot="5400000">
            <a:off x="6030686" y="1916832"/>
            <a:ext cx="794657" cy="79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878" t="46907" r="40521" b="18414"/>
          <a:stretch/>
        </p:blipFill>
        <p:spPr bwMode="auto">
          <a:xfrm>
            <a:off x="6030686" y="1052736"/>
            <a:ext cx="794657" cy="79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294" t="69706" r="40521" b="18414"/>
          <a:stretch/>
        </p:blipFill>
        <p:spPr bwMode="auto">
          <a:xfrm rot="5400000">
            <a:off x="6027984" y="1315508"/>
            <a:ext cx="279237" cy="27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294" t="69706" r="40521" b="18414"/>
          <a:stretch/>
        </p:blipFill>
        <p:spPr bwMode="auto">
          <a:xfrm rot="5400000">
            <a:off x="6548808" y="1315507"/>
            <a:ext cx="279237" cy="27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56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00808"/>
            <a:ext cx="451485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pole tekstowe 10"/>
          <p:cNvSpPr txBox="1"/>
          <p:nvPr/>
        </p:nvSpPr>
        <p:spPr>
          <a:xfrm>
            <a:off x="4456758" y="400506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878" t="46907" r="40521" b="18414"/>
          <a:stretch/>
        </p:blipFill>
        <p:spPr bwMode="auto">
          <a:xfrm rot="5400000">
            <a:off x="6030686" y="1916832"/>
            <a:ext cx="794657" cy="79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878" t="46907" r="40521" b="18414"/>
          <a:stretch/>
        </p:blipFill>
        <p:spPr bwMode="auto">
          <a:xfrm>
            <a:off x="6030686" y="1052736"/>
            <a:ext cx="794657" cy="79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294" t="69706" r="40521" b="18414"/>
          <a:stretch/>
        </p:blipFill>
        <p:spPr bwMode="auto">
          <a:xfrm rot="5400000">
            <a:off x="6027984" y="1315508"/>
            <a:ext cx="279237" cy="27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294" t="69706" r="40521" b="18414"/>
          <a:stretch/>
        </p:blipFill>
        <p:spPr bwMode="auto">
          <a:xfrm rot="5400000">
            <a:off x="6548808" y="1315507"/>
            <a:ext cx="279237" cy="273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7189" t="32153" r="596" b="4343"/>
          <a:stretch/>
        </p:blipFill>
        <p:spPr bwMode="auto">
          <a:xfrm>
            <a:off x="7308304" y="1619651"/>
            <a:ext cx="1454461" cy="146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7189" t="32153" r="596" b="4343"/>
          <a:stretch/>
        </p:blipFill>
        <p:spPr bwMode="auto">
          <a:xfrm>
            <a:off x="7460703" y="720514"/>
            <a:ext cx="1454461" cy="146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5470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Alexander </a:t>
            </a:r>
            <a:r>
              <a:rPr lang="en-GB" sz="1800" dirty="0" err="1"/>
              <a:t>Waibel</a:t>
            </a:r>
            <a:r>
              <a:rPr lang="en-GB" sz="1800" dirty="0"/>
              <a:t> et. al (including Hinton</a:t>
            </a:r>
            <a:r>
              <a:rPr lang="en-GB" sz="1800" dirty="0" smtClean="0"/>
              <a:t>)</a:t>
            </a:r>
            <a:r>
              <a:rPr lang="en-GB" sz="1800" dirty="0"/>
              <a:t> </a:t>
            </a:r>
            <a:r>
              <a:rPr lang="en-GB" sz="1800" u="sng" dirty="0">
                <a:hlinkClick r:id="rId2"/>
              </a:rPr>
              <a:t>“Phoneme recognition using </a:t>
            </a:r>
            <a:r>
              <a:rPr lang="en-GB" sz="1800" b="1" u="sng" dirty="0">
                <a:hlinkClick r:id="rId2"/>
              </a:rPr>
              <a:t>time-delay neural networks</a:t>
            </a:r>
            <a:r>
              <a:rPr lang="en-GB" sz="1800" u="sng" dirty="0" smtClean="0">
                <a:hlinkClick r:id="rId2"/>
              </a:rPr>
              <a:t>”</a:t>
            </a:r>
            <a:r>
              <a:rPr lang="pl-PL" sz="1800" u="sng" dirty="0" smtClean="0"/>
              <a:t> </a:t>
            </a:r>
            <a:r>
              <a:rPr lang="en-GB" sz="1800" dirty="0" smtClean="0"/>
              <a:t>1989</a:t>
            </a:r>
            <a:r>
              <a:rPr lang="pl-PL" sz="1800" dirty="0" smtClean="0"/>
              <a:t>.</a:t>
            </a:r>
          </a:p>
          <a:p>
            <a:r>
              <a:rPr lang="en-GB" sz="1800" dirty="0" smtClean="0"/>
              <a:t>TDNNs </a:t>
            </a:r>
            <a:r>
              <a:rPr lang="pl-PL" sz="1800" dirty="0" smtClean="0"/>
              <a:t>not </a:t>
            </a:r>
            <a:r>
              <a:rPr lang="pl-PL" sz="1800" dirty="0" err="1" smtClean="0"/>
              <a:t>successful</a:t>
            </a:r>
            <a:r>
              <a:rPr lang="pl-PL" sz="1800" dirty="0" smtClean="0"/>
              <a:t> in </a:t>
            </a:r>
            <a:r>
              <a:rPr lang="en-GB" sz="1800" dirty="0" smtClean="0"/>
              <a:t>in speech recognition</a:t>
            </a:r>
            <a:r>
              <a:rPr lang="pl-PL" sz="1800" dirty="0" smtClean="0"/>
              <a:t>, </a:t>
            </a:r>
            <a:r>
              <a:rPr lang="en-GB" sz="1800" dirty="0" smtClean="0"/>
              <a:t>surpassed </a:t>
            </a:r>
            <a:r>
              <a:rPr lang="pl-PL" sz="1800" dirty="0" smtClean="0"/>
              <a:t>by</a:t>
            </a:r>
            <a:r>
              <a:rPr lang="en-GB" sz="1800" dirty="0" smtClean="0"/>
              <a:t> </a:t>
            </a:r>
            <a:r>
              <a:rPr lang="en-GB" sz="1800" b="1" dirty="0" smtClean="0"/>
              <a:t>recurrent neural nets</a:t>
            </a:r>
            <a:r>
              <a:rPr lang="en-GB" sz="1800" dirty="0" smtClean="0"/>
              <a:t> (RNNs).</a:t>
            </a:r>
          </a:p>
          <a:p>
            <a:endParaRPr lang="pl-PL" sz="1800" dirty="0" smtClean="0"/>
          </a:p>
          <a:p>
            <a:r>
              <a:rPr lang="pl-PL" sz="1800" b="1" dirty="0" smtClean="0"/>
              <a:t>But:</a:t>
            </a:r>
          </a:p>
          <a:p>
            <a:r>
              <a:rPr lang="en-GB" sz="1800" dirty="0" smtClean="0"/>
              <a:t>according to Hinton, the idea of TDNNs is what inspired </a:t>
            </a:r>
            <a:r>
              <a:rPr lang="en-GB" sz="1800" dirty="0" err="1" smtClean="0"/>
              <a:t>LeCun</a:t>
            </a:r>
            <a:r>
              <a:rPr lang="en-GB" sz="1800" dirty="0" smtClean="0"/>
              <a:t> to develop </a:t>
            </a:r>
            <a:r>
              <a:rPr lang="en-GB" sz="1800" b="1" dirty="0" smtClean="0"/>
              <a:t>convolutional neural nets</a:t>
            </a:r>
            <a:r>
              <a:rPr lang="pl-PL" sz="1800" b="1" dirty="0" smtClean="0"/>
              <a:t> </a:t>
            </a:r>
            <a:r>
              <a:rPr lang="pl-PL" sz="1800" dirty="0" smtClean="0"/>
              <a:t>(</a:t>
            </a:r>
            <a:r>
              <a:rPr lang="pl-PL" sz="1800" dirty="0" err="1" smtClean="0"/>
              <a:t>CNNs</a:t>
            </a:r>
            <a:r>
              <a:rPr lang="pl-PL" sz="1800" dirty="0" smtClean="0"/>
              <a:t>), </a:t>
            </a:r>
            <a:r>
              <a:rPr lang="pl-PL" sz="1800" dirty="0" err="1" smtClean="0"/>
              <a:t>which</a:t>
            </a:r>
            <a:r>
              <a:rPr lang="pl-PL" sz="1800" dirty="0" smtClean="0"/>
              <a:t> </a:t>
            </a:r>
            <a:r>
              <a:rPr lang="en-GB" sz="1800" dirty="0" smtClean="0"/>
              <a:t>became essential for image processing, </a:t>
            </a:r>
            <a:endParaRPr lang="pl-PL" sz="1800" b="1" dirty="0" smtClean="0"/>
          </a:p>
          <a:p>
            <a:r>
              <a:rPr lang="en-GB" sz="1800" dirty="0" smtClean="0"/>
              <a:t>The main difference</a:t>
            </a:r>
            <a:r>
              <a:rPr lang="pl-PL" sz="1800" dirty="0" smtClean="0"/>
              <a:t>: </a:t>
            </a:r>
            <a:r>
              <a:rPr lang="en-GB" sz="1800" dirty="0" smtClean="0"/>
              <a:t>no idea of time in a CNN, the window</a:t>
            </a:r>
            <a:r>
              <a:rPr lang="pl-PL" sz="1800" dirty="0"/>
              <a:t>s</a:t>
            </a:r>
            <a:r>
              <a:rPr lang="en-GB" sz="1800" dirty="0" smtClean="0"/>
              <a:t> move across the whole input image</a:t>
            </a:r>
            <a:r>
              <a:rPr lang="pl-PL" sz="1800" dirty="0" smtClean="0"/>
              <a:t>.</a:t>
            </a:r>
            <a:endParaRPr lang="en-GB" sz="1800" dirty="0"/>
          </a:p>
        </p:txBody>
      </p:sp>
      <p:pic>
        <p:nvPicPr>
          <p:cNvPr id="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13659" y="1916832"/>
            <a:ext cx="4543425"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ole tekstowe 7"/>
          <p:cNvSpPr txBox="1"/>
          <p:nvPr/>
        </p:nvSpPr>
        <p:spPr>
          <a:xfrm>
            <a:off x="4478375" y="5517232"/>
            <a:ext cx="4630129" cy="276999"/>
          </a:xfrm>
          <a:prstGeom prst="rect">
            <a:avLst/>
          </a:prstGeom>
          <a:noFill/>
        </p:spPr>
        <p:txBody>
          <a:bodyPr wrap="square" rtlCol="0">
            <a:spAutoFit/>
          </a:bodyPr>
          <a:lstStyle/>
          <a:p>
            <a:r>
              <a:rPr lang="pl-PL" sz="1200" dirty="0" smtClean="0"/>
              <a:t>Source: </a:t>
            </a:r>
            <a:r>
              <a:rPr lang="en-GB" sz="1200" dirty="0" smtClean="0"/>
              <a:t>https</a:t>
            </a:r>
            <a:r>
              <a:rPr lang="en-GB" sz="1200" dirty="0"/>
              <a:t>://electroviees.wordpress.com/tag/chacha/</a:t>
            </a:r>
          </a:p>
        </p:txBody>
      </p:sp>
      <p:sp>
        <p:nvSpPr>
          <p:cNvPr id="7" name="pole tekstowe 6"/>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spTree>
    <p:extLst>
      <p:ext uri="{BB962C8B-B14F-4D97-AF65-F5344CB8AC3E}">
        <p14:creationId xmlns:p14="http://schemas.microsoft.com/office/powerpoint/2010/main" val="2540417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Users\XNOTE\OneDrive - Uniwersytet Jagielloński\Backup_26.01\Dokumenty\Naukowe\AnalizaDanych\_WYKŁADY\NeuralNets_moje\_Materiały\cnn.png"/>
          <p:cNvPicPr>
            <a:picLocks noChangeAspect="1" noChangeArrowheads="1"/>
          </p:cNvPicPr>
          <p:nvPr/>
        </p:nvPicPr>
        <p:blipFill rotWithShape="1">
          <a:blip r:embed="rId3">
            <a:extLst>
              <a:ext uri="{28A0092B-C50C-407E-A947-70E740481C1C}">
                <a14:useLocalDpi xmlns:a14="http://schemas.microsoft.com/office/drawing/2010/main" val="0"/>
              </a:ext>
            </a:extLst>
          </a:blip>
          <a:srcRect r="8276"/>
          <a:stretch/>
        </p:blipFill>
        <p:spPr bwMode="auto">
          <a:xfrm>
            <a:off x="2491310" y="3131371"/>
            <a:ext cx="6492835" cy="3199615"/>
          </a:xfrm>
          <a:prstGeom prst="rect">
            <a:avLst/>
          </a:prstGeom>
          <a:noFill/>
          <a:extLst>
            <a:ext uri="{909E8E84-426E-40DD-AFC4-6F175D3DCCD1}">
              <a14:hiddenFill xmlns:a14="http://schemas.microsoft.com/office/drawing/2010/main">
                <a:solidFill>
                  <a:srgbClr val="FFFFFF"/>
                </a:solidFill>
              </a14:hiddenFill>
            </a:ext>
          </a:extLst>
        </p:spPr>
      </p:pic>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sp>
        <p:nvSpPr>
          <p:cNvPr id="11" name="pole tekstowe 10"/>
          <p:cNvSpPr txBox="1"/>
          <p:nvPr/>
        </p:nvSpPr>
        <p:spPr>
          <a:xfrm>
            <a:off x="4060617" y="6309320"/>
            <a:ext cx="4507730" cy="276999"/>
          </a:xfrm>
          <a:prstGeom prst="rect">
            <a:avLst/>
          </a:prstGeom>
          <a:noFill/>
        </p:spPr>
        <p:txBody>
          <a:bodyPr wrap="square" rtlCol="0">
            <a:spAutoFit/>
          </a:bodyPr>
          <a:lstStyle/>
          <a:p>
            <a:r>
              <a:rPr lang="pl-PL" sz="1200" dirty="0" smtClean="0"/>
              <a:t>Source: </a:t>
            </a:r>
            <a:r>
              <a:rPr lang="en-GB" sz="1200" dirty="0"/>
              <a:t>https://sites.google.com/site/5kk73gpu2013/assignment/cnn</a:t>
            </a:r>
            <a:endParaRPr lang="en-GB" sz="1200" i="1" dirty="0"/>
          </a:p>
        </p:txBody>
      </p:sp>
    </p:spTree>
    <p:extLst>
      <p:ext uri="{BB962C8B-B14F-4D97-AF65-F5344CB8AC3E}">
        <p14:creationId xmlns:p14="http://schemas.microsoft.com/office/powerpoint/2010/main" val="2097252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Users\XNOTE\OneDrive - Uniwersytet Jagielloński\Backup_26.01\Dokumenty\Naukowe\AnalizaDanych\_WYKŁADY\NeuralNets_moje\_Materiały\cnn.png"/>
          <p:cNvPicPr>
            <a:picLocks noChangeAspect="1" noChangeArrowheads="1"/>
          </p:cNvPicPr>
          <p:nvPr/>
        </p:nvPicPr>
        <p:blipFill rotWithShape="1">
          <a:blip r:embed="rId3">
            <a:extLst>
              <a:ext uri="{28A0092B-C50C-407E-A947-70E740481C1C}">
                <a14:useLocalDpi xmlns:a14="http://schemas.microsoft.com/office/drawing/2010/main" val="0"/>
              </a:ext>
            </a:extLst>
          </a:blip>
          <a:srcRect r="8276"/>
          <a:stretch/>
        </p:blipFill>
        <p:spPr bwMode="auto">
          <a:xfrm>
            <a:off x="2491310" y="3131371"/>
            <a:ext cx="6492835" cy="3199615"/>
          </a:xfrm>
          <a:prstGeom prst="rect">
            <a:avLst/>
          </a:prstGeom>
          <a:noFill/>
          <a:extLst>
            <a:ext uri="{909E8E84-426E-40DD-AFC4-6F175D3DCCD1}">
              <a14:hiddenFill xmlns:a14="http://schemas.microsoft.com/office/drawing/2010/main">
                <a:solidFill>
                  <a:srgbClr val="FFFFFF"/>
                </a:solidFill>
              </a14:hiddenFill>
            </a:ext>
          </a:extLst>
        </p:spPr>
      </p:pic>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400" b="1" dirty="0" err="1" smtClean="0"/>
              <a:t>Answer</a:t>
            </a:r>
            <a:r>
              <a:rPr lang="pl-PL" sz="2400" b="1" dirty="0" smtClean="0"/>
              <a:t>:</a:t>
            </a:r>
          </a:p>
          <a:p>
            <a:pPr marL="0" indent="0">
              <a:buNone/>
            </a:pPr>
            <a:endParaRPr lang="pl-PL" sz="1800" dirty="0" smtClean="0"/>
          </a:p>
          <a:p>
            <a:pPr marL="0" indent="0">
              <a:buNone/>
            </a:pPr>
            <a:r>
              <a:rPr lang="en-GB" sz="1800" dirty="0" smtClean="0"/>
              <a:t>Replace </a:t>
            </a:r>
            <a:r>
              <a:rPr lang="en-GB" sz="1800" dirty="0"/>
              <a:t>matrix multiplication </a:t>
            </a:r>
            <a:r>
              <a:rPr lang="en-GB" sz="1800" dirty="0" smtClean="0"/>
              <a:t>with</a:t>
            </a:r>
            <a:r>
              <a:rPr lang="pl-PL" sz="1800" dirty="0" smtClean="0"/>
              <a:t> </a:t>
            </a:r>
            <a:r>
              <a:rPr lang="en-GB" sz="1800" b="1" dirty="0" smtClean="0"/>
              <a:t>convolution</a:t>
            </a:r>
            <a:r>
              <a:rPr lang="pl-PL" sz="1800" dirty="0" smtClean="0"/>
              <a:t>.</a:t>
            </a:r>
            <a:endParaRPr lang="en-GB" sz="1800" dirty="0"/>
          </a:p>
          <a:p>
            <a:pPr marL="0" indent="0">
              <a:buNone/>
            </a:pPr>
            <a:endParaRPr lang="pl-PL" sz="1800" dirty="0" smtClean="0"/>
          </a:p>
          <a:p>
            <a:pPr marL="0" indent="0">
              <a:buNone/>
            </a:pPr>
            <a:r>
              <a:rPr lang="en-GB" sz="1800" dirty="0" smtClean="0"/>
              <a:t>Everything </a:t>
            </a:r>
            <a:r>
              <a:rPr lang="en-GB" sz="1800" dirty="0"/>
              <a:t>else stays the </a:t>
            </a:r>
            <a:r>
              <a:rPr lang="en-GB" sz="1800" dirty="0" smtClean="0"/>
              <a:t>same</a:t>
            </a:r>
            <a:r>
              <a:rPr lang="pl-PL" sz="1800" dirty="0" smtClean="0"/>
              <a:t>:</a:t>
            </a:r>
            <a:endParaRPr lang="en-GB" sz="1800" dirty="0"/>
          </a:p>
          <a:p>
            <a:r>
              <a:rPr lang="en-GB" sz="1800" dirty="0" smtClean="0"/>
              <a:t>Maximum </a:t>
            </a:r>
            <a:r>
              <a:rPr lang="en-GB" sz="1800" dirty="0"/>
              <a:t>likelihood</a:t>
            </a:r>
          </a:p>
          <a:p>
            <a:r>
              <a:rPr lang="en-GB" sz="1800" dirty="0" smtClean="0"/>
              <a:t>Back-propagation</a:t>
            </a:r>
            <a:endParaRPr lang="pl-PL" sz="1800" dirty="0" smtClean="0"/>
          </a:p>
          <a:p>
            <a:r>
              <a:rPr lang="pl-PL" sz="1800" dirty="0"/>
              <a:t>e</a:t>
            </a:r>
            <a:r>
              <a:rPr lang="pl-PL" sz="1800" dirty="0" smtClean="0"/>
              <a:t>tc.</a:t>
            </a: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a:p>
        </p:txBody>
      </p:sp>
      <p:sp>
        <p:nvSpPr>
          <p:cNvPr id="11" name="pole tekstowe 10"/>
          <p:cNvSpPr txBox="1"/>
          <p:nvPr/>
        </p:nvSpPr>
        <p:spPr>
          <a:xfrm>
            <a:off x="4060617" y="6309320"/>
            <a:ext cx="4507730" cy="276999"/>
          </a:xfrm>
          <a:prstGeom prst="rect">
            <a:avLst/>
          </a:prstGeom>
          <a:noFill/>
        </p:spPr>
        <p:txBody>
          <a:bodyPr wrap="square" rtlCol="0">
            <a:spAutoFit/>
          </a:bodyPr>
          <a:lstStyle/>
          <a:p>
            <a:r>
              <a:rPr lang="pl-PL" sz="1200" dirty="0" smtClean="0"/>
              <a:t>Source: </a:t>
            </a:r>
            <a:r>
              <a:rPr lang="en-GB" sz="1200" dirty="0"/>
              <a:t>https://sites.google.com/site/5kk73gpu2013/assignment/cnn</a:t>
            </a:r>
            <a:endParaRPr lang="en-GB" sz="1200" i="1" dirty="0"/>
          </a:p>
        </p:txBody>
      </p:sp>
    </p:spTree>
    <p:extLst>
      <p:ext uri="{BB962C8B-B14F-4D97-AF65-F5344CB8AC3E}">
        <p14:creationId xmlns:p14="http://schemas.microsoft.com/office/powerpoint/2010/main" val="2598594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400" b="1" dirty="0" err="1" smtClean="0"/>
              <a:t>Answer</a:t>
            </a:r>
            <a:r>
              <a:rPr lang="pl-PL" sz="2400" b="1" dirty="0" smtClean="0"/>
              <a:t>:</a:t>
            </a:r>
          </a:p>
          <a:p>
            <a:pPr marL="0" indent="0">
              <a:buNone/>
            </a:pPr>
            <a:endParaRPr lang="pl-PL" sz="1800" dirty="0" smtClean="0"/>
          </a:p>
          <a:p>
            <a:pPr marL="0" indent="0">
              <a:buNone/>
            </a:pPr>
            <a:r>
              <a:rPr lang="en-GB" sz="1800" dirty="0" smtClean="0"/>
              <a:t>Replace </a:t>
            </a:r>
            <a:r>
              <a:rPr lang="en-GB" sz="1800" dirty="0"/>
              <a:t>matrix multiplication </a:t>
            </a:r>
            <a:r>
              <a:rPr lang="en-GB" sz="1800" dirty="0" smtClean="0"/>
              <a:t>with</a:t>
            </a:r>
            <a:r>
              <a:rPr lang="pl-PL" sz="1800" dirty="0" smtClean="0"/>
              <a:t> </a:t>
            </a:r>
            <a:r>
              <a:rPr lang="en-GB" sz="1800" b="1" dirty="0" smtClean="0"/>
              <a:t>convolution</a:t>
            </a:r>
            <a:r>
              <a:rPr lang="pl-PL" sz="1800" dirty="0" smtClean="0"/>
              <a:t>.</a:t>
            </a: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a:p>
            <a:endParaRPr lang="pl-PL" sz="1800" dirty="0"/>
          </a:p>
        </p:txBody>
      </p:sp>
    </p:spTree>
    <p:extLst>
      <p:ext uri="{BB962C8B-B14F-4D97-AF65-F5344CB8AC3E}">
        <p14:creationId xmlns:p14="http://schemas.microsoft.com/office/powerpoint/2010/main" val="25704294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400" b="1" dirty="0" smtClean="0"/>
                  <a:t>Answer:</a:t>
                </a:r>
              </a:p>
              <a:p>
                <a:pPr marL="0" indent="0">
                  <a:buNone/>
                </a:pPr>
                <a:endParaRPr lang="pl-PL" sz="1800" dirty="0" smtClean="0"/>
              </a:p>
              <a:p>
                <a:pPr marL="0" indent="0">
                  <a:buNone/>
                </a:pPr>
                <a:r>
                  <a:rPr lang="en-GB" sz="1800" dirty="0" smtClean="0"/>
                  <a:t>Replace </a:t>
                </a:r>
                <a:r>
                  <a:rPr lang="en-GB" sz="1800" dirty="0"/>
                  <a:t>matrix multiplication </a:t>
                </a:r>
                <a:r>
                  <a:rPr lang="en-GB" sz="1800" dirty="0" smtClean="0"/>
                  <a:t>with</a:t>
                </a:r>
                <a:r>
                  <a:rPr lang="pl-PL" sz="1800" dirty="0" smtClean="0"/>
                  <a:t> </a:t>
                </a:r>
                <a:r>
                  <a:rPr lang="en-GB" sz="1800" b="1" dirty="0" smtClean="0"/>
                  <a:t>convolution</a:t>
                </a:r>
                <a:r>
                  <a:rPr lang="pl-PL" sz="1800" dirty="0" smtClean="0"/>
                  <a:t>.</a:t>
                </a:r>
              </a:p>
              <a:p>
                <a:pPr marL="0" indent="0">
                  <a:buNone/>
                </a:pPr>
                <a:r>
                  <a:rPr lang="pl-PL" sz="1800" dirty="0" smtClean="0"/>
                  <a:t>1. </a:t>
                </a:r>
                <a:r>
                  <a:rPr lang="pl-PL" sz="1800" dirty="0" err="1" smtClean="0"/>
                  <a:t>Dense</a:t>
                </a:r>
                <a:r>
                  <a:rPr lang="pl-PL" sz="1800" dirty="0" smtClean="0"/>
                  <a:t> </a:t>
                </a:r>
                <a:r>
                  <a:rPr lang="pl-PL" sz="1800" dirty="0" err="1" smtClean="0"/>
                  <a:t>layer</a:t>
                </a:r>
                <a:r>
                  <a:rPr lang="pl-PL" sz="1800" dirty="0" smtClean="0"/>
                  <a:t>:</a:t>
                </a:r>
                <a:endParaRPr lang="en-GB" sz="1800" dirty="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h</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e>
                      </m:d>
                      <m:r>
                        <a:rPr lang="pl-PL" sz="1800" b="0" i="1" smtClean="0">
                          <a:latin typeface="Cambria Math"/>
                        </a:rPr>
                        <m:t>=</m:t>
                      </m:r>
                      <m:r>
                        <a:rPr lang="pl-PL" sz="1800" b="0" i="1" smtClean="0">
                          <a:latin typeface="Cambria Math"/>
                        </a:rPr>
                        <m:t>𝑢</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e>
                      </m:d>
                      <m:r>
                        <a:rPr lang="pl-PL" sz="1800" b="0" i="1" smtClean="0">
                          <a:latin typeface="Cambria Math"/>
                        </a:rPr>
                        <m:t>+</m:t>
                      </m:r>
                      <m:nary>
                        <m:naryPr>
                          <m:chr m:val="∑"/>
                          <m:supHide m:val="on"/>
                          <m:ctrlPr>
                            <a:rPr lang="pl-PL" sz="1800" b="0" i="1" smtClean="0">
                              <a:latin typeface="Cambria Math"/>
                            </a:rPr>
                          </m:ctrlPr>
                        </m:naryPr>
                        <m:sub>
                          <m:r>
                            <m:rPr>
                              <m:brk m:alnAt="7"/>
                            </m:rPr>
                            <a:rPr lang="pl-PL" sz="1800" b="0" i="1" smtClean="0">
                              <a:latin typeface="Cambria Math"/>
                            </a:rPr>
                            <m:t>𝑘</m:t>
                          </m:r>
                          <m:r>
                            <a:rPr lang="pl-PL" sz="1800" b="0" i="1" smtClean="0">
                              <a:latin typeface="Cambria Math"/>
                            </a:rPr>
                            <m:t>,</m:t>
                          </m:r>
                          <m:r>
                            <a:rPr lang="pl-PL" sz="1800" b="0" i="1" smtClean="0">
                              <a:latin typeface="Cambria Math"/>
                            </a:rPr>
                            <m:t>𝑙</m:t>
                          </m:r>
                        </m:sub>
                        <m:sup/>
                        <m:e>
                          <m:r>
                            <a:rPr lang="pl-PL" sz="1800" b="0" i="1" smtClean="0">
                              <a:latin typeface="Cambria Math"/>
                            </a:rPr>
                            <m:t>𝑊</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b="0" i="1" smtClean="0">
                                  <a:latin typeface="Cambria Math"/>
                                </a:rPr>
                                <m:t>𝑘</m:t>
                              </m:r>
                              <m:r>
                                <a:rPr lang="pl-PL" sz="1800" b="0" i="1" smtClean="0">
                                  <a:latin typeface="Cambria Math"/>
                                </a:rPr>
                                <m:t>,</m:t>
                              </m:r>
                              <m:r>
                                <a:rPr lang="pl-PL" sz="1800" b="0" i="1" smtClean="0">
                                  <a:latin typeface="Cambria Math"/>
                                </a:rPr>
                                <m:t>𝑙</m:t>
                              </m:r>
                            </m:e>
                          </m:d>
                          <m:r>
                            <a:rPr lang="pl-PL" sz="1800" b="0" i="1" smtClean="0">
                              <a:latin typeface="Cambria Math"/>
                              <a:ea typeface="Cambria Math"/>
                            </a:rPr>
                            <m:t>∙</m:t>
                          </m:r>
                          <m:r>
                            <a:rPr lang="pl-PL" sz="1800" b="0" i="1" smtClean="0">
                              <a:latin typeface="Cambria Math"/>
                              <a:ea typeface="Cambria Math"/>
                            </a:rPr>
                            <m:t>𝑥</m:t>
                          </m:r>
                          <m:d>
                            <m:dPr>
                              <m:begChr m:val="["/>
                              <m:endChr m:val="]"/>
                              <m:ctrlPr>
                                <a:rPr lang="pl-PL" sz="1800" b="0" i="1" smtClean="0">
                                  <a:latin typeface="Cambria Math"/>
                                  <a:ea typeface="Cambria Math"/>
                                </a:rPr>
                              </m:ctrlPr>
                            </m:dPr>
                            <m:e>
                              <m:r>
                                <a:rPr lang="pl-PL" sz="1800" b="0" i="1" smtClean="0">
                                  <a:latin typeface="Cambria Math"/>
                                  <a:ea typeface="Cambria Math"/>
                                </a:rPr>
                                <m:t>𝑘</m:t>
                              </m:r>
                              <m:r>
                                <a:rPr lang="pl-PL" sz="1800" b="0" i="1" smtClean="0">
                                  <a:latin typeface="Cambria Math"/>
                                  <a:ea typeface="Cambria Math"/>
                                </a:rPr>
                                <m:t>,</m:t>
                              </m:r>
                              <m:r>
                                <a:rPr lang="pl-PL" sz="1800" b="0" i="1" smtClean="0">
                                  <a:latin typeface="Cambria Math"/>
                                  <a:ea typeface="Cambria Math"/>
                                </a:rPr>
                                <m:t>𝑙</m:t>
                              </m:r>
                            </m:e>
                          </m:d>
                        </m:e>
                      </m:nary>
                      <m:r>
                        <a:rPr lang="pl-PL" sz="1800" b="0" i="1" smtClean="0">
                          <a:latin typeface="Cambria Math"/>
                        </a:rPr>
                        <m:t>=</m:t>
                      </m:r>
                    </m:oMath>
                    <m:oMath xmlns:m="http://schemas.openxmlformats.org/officeDocument/2006/math">
                      <m:r>
                        <a:rPr lang="pl-PL" sz="1800" b="0" i="1" smtClean="0">
                          <a:latin typeface="Cambria Math"/>
                        </a:rPr>
                        <m:t>=</m:t>
                      </m:r>
                      <m:r>
                        <a:rPr lang="pl-PL" sz="1800" i="1">
                          <a:latin typeface="Cambria Math"/>
                        </a:rPr>
                        <m:t>𝑢</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e>
                      </m:d>
                      <m:r>
                        <a:rPr lang="pl-PL" sz="1800" i="1">
                          <a:latin typeface="Cambria Math"/>
                        </a:rPr>
                        <m:t>+</m:t>
                      </m:r>
                      <m:nary>
                        <m:naryPr>
                          <m:chr m:val="∑"/>
                          <m:supHide m:val="on"/>
                          <m:ctrlPr>
                            <a:rPr lang="pl-PL" sz="1800" i="1">
                              <a:latin typeface="Cambria Math"/>
                            </a:rPr>
                          </m:ctrlPr>
                        </m:naryPr>
                        <m:sub>
                          <m:r>
                            <a:rPr lang="pl-PL" sz="1800" b="0" i="1" smtClean="0">
                              <a:latin typeface="Cambria Math"/>
                            </a:rPr>
                            <m:t>𝑎</m:t>
                          </m:r>
                          <m:r>
                            <a:rPr lang="pl-PL" sz="1800" i="1">
                              <a:latin typeface="Cambria Math"/>
                            </a:rPr>
                            <m:t>,</m:t>
                          </m:r>
                          <m:r>
                            <a:rPr lang="pl-PL" sz="1800" b="0" i="1" smtClean="0">
                              <a:latin typeface="Cambria Math"/>
                            </a:rPr>
                            <m:t>𝑏</m:t>
                          </m:r>
                        </m:sub>
                        <m:sup/>
                        <m:e>
                          <m:r>
                            <a:rPr lang="pl-PL" sz="1800" b="0" i="1" smtClean="0">
                              <a:latin typeface="Cambria Math"/>
                            </a:rPr>
                            <m:t>𝑉</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r>
                                <a:rPr lang="pl-PL" sz="1800" i="1">
                                  <a:latin typeface="Cambria Math"/>
                                </a:rPr>
                                <m:t>,</m:t>
                              </m:r>
                              <m:r>
                                <a:rPr lang="pl-PL" sz="1800" b="0" i="1" smtClean="0">
                                  <a:latin typeface="Cambria Math"/>
                                </a:rPr>
                                <m:t>𝑎</m:t>
                              </m:r>
                              <m:r>
                                <a:rPr lang="pl-PL" sz="1800" i="1">
                                  <a:latin typeface="Cambria Math"/>
                                </a:rPr>
                                <m:t>,</m:t>
                              </m:r>
                              <m:r>
                                <a:rPr lang="pl-PL" sz="1800" b="0" i="1" smtClean="0">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b="0" i="1" smtClean="0">
                                  <a:latin typeface="Cambria Math"/>
                                  <a:ea typeface="Cambria Math"/>
                                </a:rPr>
                                <m:t>𝑖</m:t>
                              </m:r>
                              <m:r>
                                <a:rPr lang="pl-PL" sz="1800" b="0" i="1" smtClean="0">
                                  <a:latin typeface="Cambria Math"/>
                                  <a:ea typeface="Cambria Math"/>
                                </a:rPr>
                                <m:t>+</m:t>
                              </m:r>
                              <m:r>
                                <a:rPr lang="pl-PL" sz="1800" b="0" i="1" smtClean="0">
                                  <a:latin typeface="Cambria Math"/>
                                  <a:ea typeface="Cambria Math"/>
                                </a:rPr>
                                <m:t>𝑎</m:t>
                              </m:r>
                              <m:r>
                                <a:rPr lang="pl-PL" sz="1800" i="1">
                                  <a:latin typeface="Cambria Math"/>
                                  <a:ea typeface="Cambria Math"/>
                                </a:rPr>
                                <m:t>,</m:t>
                              </m:r>
                              <m:r>
                                <a:rPr lang="pl-PL" sz="1800" b="0" i="1" smtClean="0">
                                  <a:latin typeface="Cambria Math"/>
                                  <a:ea typeface="Cambria Math"/>
                                </a:rPr>
                                <m:t>𝑗</m:t>
                              </m:r>
                              <m:r>
                                <a:rPr lang="pl-PL" sz="1800" b="0" i="1" smtClean="0">
                                  <a:latin typeface="Cambria Math"/>
                                  <a:ea typeface="Cambria Math"/>
                                </a:rPr>
                                <m:t>+</m:t>
                              </m:r>
                              <m:r>
                                <a:rPr lang="pl-PL" sz="1800" b="0" i="1" smtClean="0">
                                  <a:latin typeface="Cambria Math"/>
                                  <a:ea typeface="Cambria Math"/>
                                </a:rPr>
                                <m:t>𝑏</m:t>
                              </m:r>
                            </m:e>
                          </m:d>
                        </m:e>
                      </m:nary>
                    </m:oMath>
                  </m:oMathPara>
                </a14:m>
                <a:endParaRPr lang="pl-PL" sz="1800" dirty="0" smtClean="0"/>
              </a:p>
              <a:p>
                <a:pPr marL="0" indent="0">
                  <a:buNone/>
                </a:pPr>
                <a:r>
                  <a:rPr lang="pl-PL" sz="1800" i="1" dirty="0" smtClean="0"/>
                  <a:t>x – </a:t>
                </a:r>
                <a:r>
                  <a:rPr lang="pl-PL" sz="1800" dirty="0" err="1" smtClean="0"/>
                  <a:t>inputs</a:t>
                </a:r>
                <a:r>
                  <a:rPr lang="pl-PL" sz="1800" dirty="0" smtClean="0"/>
                  <a:t>, </a:t>
                </a:r>
                <a:r>
                  <a:rPr lang="pl-PL" sz="1800" i="1" dirty="0" smtClean="0"/>
                  <a:t>h – </a:t>
                </a:r>
                <a:r>
                  <a:rPr lang="pl-PL" sz="1800" dirty="0" err="1" smtClean="0"/>
                  <a:t>hidden</a:t>
                </a:r>
                <a:r>
                  <a:rPr lang="pl-PL" sz="1800" dirty="0" smtClean="0"/>
                  <a:t> </a:t>
                </a:r>
                <a:r>
                  <a:rPr lang="pl-PL" sz="1800" dirty="0" err="1" smtClean="0"/>
                  <a:t>units</a:t>
                </a:r>
                <a:r>
                  <a:rPr lang="pl-PL" sz="1800" dirty="0" smtClean="0"/>
                  <a:t>, </a:t>
                </a:r>
                <a:r>
                  <a:rPr lang="pl-PL" sz="1800" i="1" dirty="0" smtClean="0"/>
                  <a:t>(</a:t>
                </a:r>
                <a:r>
                  <a:rPr lang="pl-PL" sz="1800" i="1" dirty="0" err="1" smtClean="0"/>
                  <a:t>i,j</a:t>
                </a:r>
                <a:r>
                  <a:rPr lang="pl-PL" sz="1800" i="1" dirty="0" smtClean="0"/>
                  <a:t>) – </a:t>
                </a:r>
                <a:r>
                  <a:rPr lang="pl-PL" sz="1800" dirty="0" err="1" smtClean="0"/>
                  <a:t>pixel</a:t>
                </a:r>
                <a:r>
                  <a:rPr lang="pl-PL" sz="1800" dirty="0" smtClean="0"/>
                  <a:t> </a:t>
                </a:r>
                <a:r>
                  <a:rPr lang="pl-PL" sz="1800" dirty="0" err="1" smtClean="0"/>
                  <a:t>location</a:t>
                </a:r>
                <a:endParaRPr lang="pl-PL" sz="1800" dirty="0" smtClean="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l="-1979" t="-852" r="-660"/>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a:t>Back-propagation</a:t>
            </a:r>
            <a:endParaRPr lang="pl-PL" sz="1800" dirty="0"/>
          </a:p>
          <a:p>
            <a:pPr marL="285750" indent="-285750">
              <a:buFont typeface="Arial" panose="020B0604020202020204" pitchFamily="34" charset="0"/>
              <a:buChar char="•"/>
            </a:pPr>
            <a:r>
              <a:rPr lang="pl-PL" sz="1800" dirty="0"/>
              <a:t>etc.</a:t>
            </a:r>
          </a:p>
          <a:p>
            <a:endParaRPr lang="pl-PL" sz="1800" dirty="0"/>
          </a:p>
        </p:txBody>
      </p:sp>
    </p:spTree>
    <p:extLst>
      <p:ext uri="{BB962C8B-B14F-4D97-AF65-F5344CB8AC3E}">
        <p14:creationId xmlns:p14="http://schemas.microsoft.com/office/powerpoint/2010/main" val="2387660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400" b="1" dirty="0" smtClean="0"/>
                  <a:t>Answer:</a:t>
                </a:r>
              </a:p>
              <a:p>
                <a:pPr marL="0" indent="0">
                  <a:buNone/>
                </a:pPr>
                <a:endParaRPr lang="pl-PL" sz="1800" dirty="0" smtClean="0"/>
              </a:p>
              <a:p>
                <a:pPr marL="0" indent="0">
                  <a:buNone/>
                </a:pPr>
                <a:r>
                  <a:rPr lang="en-GB" sz="1800" dirty="0" smtClean="0"/>
                  <a:t>Replace </a:t>
                </a:r>
                <a:r>
                  <a:rPr lang="en-GB" sz="1800" dirty="0"/>
                  <a:t>matrix multiplication </a:t>
                </a:r>
                <a:r>
                  <a:rPr lang="en-GB" sz="1800" dirty="0" smtClean="0"/>
                  <a:t>with</a:t>
                </a:r>
                <a:r>
                  <a:rPr lang="pl-PL" sz="1800" dirty="0" smtClean="0"/>
                  <a:t> </a:t>
                </a:r>
                <a:r>
                  <a:rPr lang="en-GB" sz="1800" b="1" dirty="0" smtClean="0"/>
                  <a:t>convolution</a:t>
                </a:r>
                <a:r>
                  <a:rPr lang="pl-PL" sz="1800" dirty="0" smtClean="0"/>
                  <a:t>.</a:t>
                </a:r>
              </a:p>
              <a:p>
                <a:pPr marL="0" indent="0">
                  <a:buNone/>
                </a:pPr>
                <a:r>
                  <a:rPr lang="pl-PL" sz="1800" dirty="0" smtClean="0"/>
                  <a:t>1. </a:t>
                </a:r>
                <a:r>
                  <a:rPr lang="pl-PL" sz="1800" dirty="0" err="1" smtClean="0"/>
                  <a:t>Dense</a:t>
                </a:r>
                <a:r>
                  <a:rPr lang="pl-PL" sz="1800" dirty="0" smtClean="0"/>
                  <a:t> </a:t>
                </a:r>
                <a:r>
                  <a:rPr lang="pl-PL" sz="1800" dirty="0" err="1"/>
                  <a:t>layer</a:t>
                </a:r>
                <a:r>
                  <a:rPr lang="pl-PL" sz="1800" dirty="0" smtClean="0"/>
                  <a:t>:</a:t>
                </a:r>
                <a:endParaRPr lang="en-GB" sz="1800" dirty="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h</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e>
                      </m:d>
                      <m:r>
                        <a:rPr lang="pl-PL" sz="1800" b="0" i="1" smtClean="0">
                          <a:latin typeface="Cambria Math"/>
                        </a:rPr>
                        <m:t>=</m:t>
                      </m:r>
                      <m:r>
                        <a:rPr lang="pl-PL" sz="1800" b="0" i="1" smtClean="0">
                          <a:latin typeface="Cambria Math"/>
                        </a:rPr>
                        <m:t>𝑢</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e>
                      </m:d>
                      <m:r>
                        <a:rPr lang="pl-PL" sz="1800" b="0" i="1" smtClean="0">
                          <a:latin typeface="Cambria Math"/>
                        </a:rPr>
                        <m:t>+</m:t>
                      </m:r>
                      <m:nary>
                        <m:naryPr>
                          <m:chr m:val="∑"/>
                          <m:supHide m:val="on"/>
                          <m:ctrlPr>
                            <a:rPr lang="pl-PL" sz="1800" b="0" i="1" smtClean="0">
                              <a:latin typeface="Cambria Math"/>
                            </a:rPr>
                          </m:ctrlPr>
                        </m:naryPr>
                        <m:sub>
                          <m:r>
                            <m:rPr>
                              <m:brk m:alnAt="7"/>
                            </m:rPr>
                            <a:rPr lang="pl-PL" sz="1800" b="0" i="1" smtClean="0">
                              <a:latin typeface="Cambria Math"/>
                            </a:rPr>
                            <m:t>𝑘</m:t>
                          </m:r>
                          <m:r>
                            <a:rPr lang="pl-PL" sz="1800" b="0" i="1" smtClean="0">
                              <a:latin typeface="Cambria Math"/>
                            </a:rPr>
                            <m:t>,</m:t>
                          </m:r>
                          <m:r>
                            <a:rPr lang="pl-PL" sz="1800" b="0" i="1" smtClean="0">
                              <a:latin typeface="Cambria Math"/>
                            </a:rPr>
                            <m:t>𝑙</m:t>
                          </m:r>
                        </m:sub>
                        <m:sup/>
                        <m:e>
                          <m:r>
                            <a:rPr lang="pl-PL" sz="1800" b="0" i="1" smtClean="0">
                              <a:latin typeface="Cambria Math"/>
                            </a:rPr>
                            <m:t>𝑊</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b="0" i="1" smtClean="0">
                                  <a:latin typeface="Cambria Math"/>
                                </a:rPr>
                                <m:t>𝑘</m:t>
                              </m:r>
                              <m:r>
                                <a:rPr lang="pl-PL" sz="1800" b="0" i="1" smtClean="0">
                                  <a:latin typeface="Cambria Math"/>
                                </a:rPr>
                                <m:t>,</m:t>
                              </m:r>
                              <m:r>
                                <a:rPr lang="pl-PL" sz="1800" b="0" i="1" smtClean="0">
                                  <a:latin typeface="Cambria Math"/>
                                </a:rPr>
                                <m:t>𝑙</m:t>
                              </m:r>
                            </m:e>
                          </m:d>
                          <m:r>
                            <a:rPr lang="pl-PL" sz="1800" b="0" i="1" smtClean="0">
                              <a:latin typeface="Cambria Math"/>
                              <a:ea typeface="Cambria Math"/>
                            </a:rPr>
                            <m:t>∙</m:t>
                          </m:r>
                          <m:r>
                            <a:rPr lang="pl-PL" sz="1800" b="0" i="1" smtClean="0">
                              <a:latin typeface="Cambria Math"/>
                              <a:ea typeface="Cambria Math"/>
                            </a:rPr>
                            <m:t>𝑥</m:t>
                          </m:r>
                          <m:d>
                            <m:dPr>
                              <m:begChr m:val="["/>
                              <m:endChr m:val="]"/>
                              <m:ctrlPr>
                                <a:rPr lang="pl-PL" sz="1800" b="0" i="1" smtClean="0">
                                  <a:latin typeface="Cambria Math"/>
                                  <a:ea typeface="Cambria Math"/>
                                </a:rPr>
                              </m:ctrlPr>
                            </m:dPr>
                            <m:e>
                              <m:r>
                                <a:rPr lang="pl-PL" sz="1800" b="0" i="1" smtClean="0">
                                  <a:latin typeface="Cambria Math"/>
                                  <a:ea typeface="Cambria Math"/>
                                </a:rPr>
                                <m:t>𝑘</m:t>
                              </m:r>
                              <m:r>
                                <a:rPr lang="pl-PL" sz="1800" b="0" i="1" smtClean="0">
                                  <a:latin typeface="Cambria Math"/>
                                  <a:ea typeface="Cambria Math"/>
                                </a:rPr>
                                <m:t>,</m:t>
                              </m:r>
                              <m:r>
                                <a:rPr lang="pl-PL" sz="1800" b="0" i="1" smtClean="0">
                                  <a:latin typeface="Cambria Math"/>
                                  <a:ea typeface="Cambria Math"/>
                                </a:rPr>
                                <m:t>𝑙</m:t>
                              </m:r>
                            </m:e>
                          </m:d>
                        </m:e>
                      </m:nary>
                      <m:r>
                        <a:rPr lang="pl-PL" sz="1800" b="0" i="1" smtClean="0">
                          <a:latin typeface="Cambria Math"/>
                        </a:rPr>
                        <m:t>=</m:t>
                      </m:r>
                    </m:oMath>
                    <m:oMath xmlns:m="http://schemas.openxmlformats.org/officeDocument/2006/math">
                      <m:r>
                        <a:rPr lang="pl-PL" sz="1800" b="0" i="1" smtClean="0">
                          <a:latin typeface="Cambria Math"/>
                        </a:rPr>
                        <m:t>=</m:t>
                      </m:r>
                      <m:r>
                        <a:rPr lang="pl-PL" sz="1800" i="1">
                          <a:latin typeface="Cambria Math"/>
                        </a:rPr>
                        <m:t>𝑢</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e>
                      </m:d>
                      <m:r>
                        <a:rPr lang="pl-PL" sz="1800" i="1">
                          <a:latin typeface="Cambria Math"/>
                        </a:rPr>
                        <m:t>+</m:t>
                      </m:r>
                      <m:nary>
                        <m:naryPr>
                          <m:chr m:val="∑"/>
                          <m:supHide m:val="on"/>
                          <m:ctrlPr>
                            <a:rPr lang="pl-PL" sz="1800" i="1">
                              <a:latin typeface="Cambria Math"/>
                            </a:rPr>
                          </m:ctrlPr>
                        </m:naryPr>
                        <m:sub>
                          <m:r>
                            <a:rPr lang="pl-PL" sz="1800" b="0" i="1" smtClean="0">
                              <a:latin typeface="Cambria Math"/>
                            </a:rPr>
                            <m:t>𝑎</m:t>
                          </m:r>
                          <m:r>
                            <a:rPr lang="pl-PL" sz="1800" i="1">
                              <a:latin typeface="Cambria Math"/>
                            </a:rPr>
                            <m:t>,</m:t>
                          </m:r>
                          <m:r>
                            <a:rPr lang="pl-PL" sz="1800" b="0" i="1" smtClean="0">
                              <a:latin typeface="Cambria Math"/>
                            </a:rPr>
                            <m:t>𝑏</m:t>
                          </m:r>
                        </m:sub>
                        <m:sup/>
                        <m:e>
                          <m:r>
                            <a:rPr lang="pl-PL" sz="1800" b="0" i="1" smtClean="0">
                              <a:latin typeface="Cambria Math"/>
                            </a:rPr>
                            <m:t>𝑉</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r>
                                <a:rPr lang="pl-PL" sz="1800" i="1">
                                  <a:latin typeface="Cambria Math"/>
                                </a:rPr>
                                <m:t>,</m:t>
                              </m:r>
                              <m:r>
                                <a:rPr lang="pl-PL" sz="1800" b="0" i="1" smtClean="0">
                                  <a:latin typeface="Cambria Math"/>
                                </a:rPr>
                                <m:t>𝑎</m:t>
                              </m:r>
                              <m:r>
                                <a:rPr lang="pl-PL" sz="1800" i="1">
                                  <a:latin typeface="Cambria Math"/>
                                </a:rPr>
                                <m:t>,</m:t>
                              </m:r>
                              <m:r>
                                <a:rPr lang="pl-PL" sz="1800" b="0" i="1" smtClean="0">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b="0" i="1" smtClean="0">
                                  <a:latin typeface="Cambria Math"/>
                                  <a:ea typeface="Cambria Math"/>
                                </a:rPr>
                                <m:t>𝑖</m:t>
                              </m:r>
                              <m:r>
                                <a:rPr lang="pl-PL" sz="1800" b="0" i="1" smtClean="0">
                                  <a:latin typeface="Cambria Math"/>
                                  <a:ea typeface="Cambria Math"/>
                                </a:rPr>
                                <m:t>+</m:t>
                              </m:r>
                              <m:r>
                                <a:rPr lang="pl-PL" sz="1800" b="0" i="1" smtClean="0">
                                  <a:latin typeface="Cambria Math"/>
                                  <a:ea typeface="Cambria Math"/>
                                </a:rPr>
                                <m:t>𝑎</m:t>
                              </m:r>
                              <m:r>
                                <a:rPr lang="pl-PL" sz="1800" i="1">
                                  <a:latin typeface="Cambria Math"/>
                                  <a:ea typeface="Cambria Math"/>
                                </a:rPr>
                                <m:t>,</m:t>
                              </m:r>
                              <m:r>
                                <a:rPr lang="pl-PL" sz="1800" b="0" i="1" smtClean="0">
                                  <a:latin typeface="Cambria Math"/>
                                  <a:ea typeface="Cambria Math"/>
                                </a:rPr>
                                <m:t>𝑗</m:t>
                              </m:r>
                              <m:r>
                                <a:rPr lang="pl-PL" sz="1800" b="0" i="1" smtClean="0">
                                  <a:latin typeface="Cambria Math"/>
                                  <a:ea typeface="Cambria Math"/>
                                </a:rPr>
                                <m:t>+</m:t>
                              </m:r>
                              <m:r>
                                <a:rPr lang="pl-PL" sz="1800" b="0" i="1" smtClean="0">
                                  <a:latin typeface="Cambria Math"/>
                                  <a:ea typeface="Cambria Math"/>
                                </a:rPr>
                                <m:t>𝑏</m:t>
                              </m:r>
                            </m:e>
                          </m:d>
                        </m:e>
                      </m:nary>
                    </m:oMath>
                  </m:oMathPara>
                </a14:m>
                <a:endParaRPr lang="pl-PL" sz="1800" dirty="0" smtClean="0"/>
              </a:p>
              <a:p>
                <a:pPr marL="0" indent="0">
                  <a:buNone/>
                </a:pPr>
                <a:r>
                  <a:rPr lang="pl-PL" sz="1800" dirty="0" smtClean="0"/>
                  <a:t>2. </a:t>
                </a:r>
                <a:r>
                  <a:rPr lang="pl-PL" sz="1800" dirty="0" err="1" smtClean="0"/>
                  <a:t>Add</a:t>
                </a:r>
                <a:r>
                  <a:rPr lang="pl-PL" sz="1800" dirty="0" smtClean="0"/>
                  <a:t> </a:t>
                </a:r>
                <a:r>
                  <a:rPr lang="pl-PL" sz="1800" i="1" dirty="0" err="1" smtClean="0"/>
                  <a:t>translation</a:t>
                </a:r>
                <a:r>
                  <a:rPr lang="pl-PL" sz="1800" i="1" dirty="0" smtClean="0"/>
                  <a:t> </a:t>
                </a:r>
                <a:r>
                  <a:rPr lang="pl-PL" sz="1800" i="1" dirty="0" err="1" smtClean="0"/>
                  <a:t>invariance</a:t>
                </a:r>
                <a:endParaRPr lang="pl-PL" sz="1800" i="1" dirty="0" smtClean="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h</m:t>
                      </m:r>
                      <m:r>
                        <a:rPr lang="pl-PL" sz="1800" b="0" i="1" smtClean="0">
                          <a:latin typeface="Cambria Math"/>
                        </a:rPr>
                        <m:t>[</m:t>
                      </m:r>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i="1">
                          <a:latin typeface="Cambria Math"/>
                        </a:rPr>
                        <m:t>𝑢</m:t>
                      </m:r>
                      <m:r>
                        <a:rPr lang="pl-PL" sz="1800" i="1">
                          <a:latin typeface="Cambria Math"/>
                        </a:rPr>
                        <m:t>+</m:t>
                      </m:r>
                      <m:nary>
                        <m:naryPr>
                          <m:chr m:val="∑"/>
                          <m:supHide m:val="on"/>
                          <m:ctrlPr>
                            <a:rPr lang="pl-PL" sz="1800" i="1">
                              <a:latin typeface="Cambria Math"/>
                            </a:rPr>
                          </m:ctrlPr>
                        </m:naryPr>
                        <m:sub>
                          <m:r>
                            <a:rPr lang="pl-PL" sz="1800" i="1">
                              <a:latin typeface="Cambria Math"/>
                            </a:rPr>
                            <m:t>𝑎</m:t>
                          </m:r>
                          <m:r>
                            <a:rPr lang="pl-PL" sz="1800" i="1">
                              <a:latin typeface="Cambria Math"/>
                            </a:rPr>
                            <m:t>,</m:t>
                          </m:r>
                          <m:r>
                            <a:rPr lang="pl-PL" sz="1800" i="1">
                              <a:latin typeface="Cambria Math"/>
                            </a:rPr>
                            <m:t>𝑏</m:t>
                          </m:r>
                        </m:sub>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oMath>
                  </m:oMathPara>
                </a14:m>
                <a:endParaRPr lang="pl-PL" sz="1800" i="1" dirty="0" smtClean="0"/>
              </a:p>
              <a:p>
                <a:pPr marL="0" indent="0">
                  <a:buNone/>
                </a:pPr>
                <a14:m>
                  <m:oMath xmlns:m="http://schemas.openxmlformats.org/officeDocument/2006/math">
                    <m:r>
                      <a:rPr lang="pl-PL" sz="1800" i="1">
                        <a:latin typeface="Cambria Math"/>
                      </a:rPr>
                      <m:t>𝑉</m:t>
                    </m:r>
                  </m:oMath>
                </a14:m>
                <a:r>
                  <a:rPr lang="pl-PL" sz="1800" i="1" dirty="0" smtClean="0"/>
                  <a:t> </a:t>
                </a:r>
                <a:r>
                  <a:rPr lang="pl-PL" sz="1800" dirty="0" err="1" smtClean="0"/>
                  <a:t>now</a:t>
                </a:r>
                <a:r>
                  <a:rPr lang="pl-PL" sz="1800" dirty="0" smtClean="0"/>
                  <a:t> </a:t>
                </a:r>
                <a:r>
                  <a:rPr lang="pl-PL" sz="1800" dirty="0" err="1" smtClean="0"/>
                  <a:t>has</a:t>
                </a:r>
                <a:r>
                  <a:rPr lang="pl-PL" sz="1800" dirty="0" smtClean="0"/>
                  <a:t> much </a:t>
                </a:r>
                <a:r>
                  <a:rPr lang="pl-PL" sz="1800" dirty="0" err="1" smtClean="0"/>
                  <a:t>fewer</a:t>
                </a:r>
                <a:r>
                  <a:rPr lang="pl-PL" sz="1800" dirty="0" smtClean="0"/>
                  <a:t> </a:t>
                </a:r>
                <a:r>
                  <a:rPr lang="pl-PL" sz="1800" dirty="0" err="1" smtClean="0"/>
                  <a:t>parameters</a:t>
                </a:r>
                <a:r>
                  <a:rPr lang="pl-PL" sz="1800" dirty="0" smtClean="0"/>
                  <a:t> (</a:t>
                </a:r>
                <a:r>
                  <a:rPr lang="pl-PL" sz="1800" dirty="0" err="1" smtClean="0"/>
                  <a:t>imagine</a:t>
                </a:r>
                <a:r>
                  <a:rPr lang="pl-PL" sz="1800" dirty="0" smtClean="0"/>
                  <a:t> a </a:t>
                </a:r>
                <a:r>
                  <a:rPr lang="pl-PL" sz="1800" dirty="0" err="1" smtClean="0"/>
                  <a:t>megapixel</a:t>
                </a:r>
                <a:r>
                  <a:rPr lang="pl-PL" sz="1800" dirty="0" smtClean="0"/>
                  <a:t> image!).</a:t>
                </a:r>
              </a:p>
              <a:p>
                <a:pPr marL="0" indent="0">
                  <a:buNone/>
                </a:pPr>
                <a:r>
                  <a:rPr lang="pl-PL" sz="1800" dirty="0" err="1" smtClean="0"/>
                  <a:t>This</a:t>
                </a:r>
                <a:r>
                  <a:rPr lang="pl-PL" sz="1800" dirty="0" smtClean="0"/>
                  <a:t> </a:t>
                </a:r>
                <a:r>
                  <a:rPr lang="pl-PL" sz="1800" dirty="0" err="1" smtClean="0"/>
                  <a:t>already</a:t>
                </a:r>
                <a:r>
                  <a:rPr lang="pl-PL" sz="1800" dirty="0" smtClean="0"/>
                  <a:t> </a:t>
                </a:r>
                <a:r>
                  <a:rPr lang="pl-PL" sz="1800" dirty="0" err="1" smtClean="0"/>
                  <a:t>is</a:t>
                </a:r>
                <a:r>
                  <a:rPr lang="pl-PL" sz="1800" dirty="0" smtClean="0"/>
                  <a:t> a </a:t>
                </a:r>
                <a:r>
                  <a:rPr lang="pl-PL" sz="1800" dirty="0" err="1" smtClean="0"/>
                  <a:t>convolution</a:t>
                </a:r>
                <a:r>
                  <a:rPr lang="pl-PL" sz="1800" dirty="0" smtClean="0"/>
                  <a:t>!</a:t>
                </a:r>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l="-1979" t="-852" r="-660"/>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b="1" dirty="0" err="1"/>
              <a:t>make</a:t>
            </a:r>
            <a:r>
              <a:rPr lang="pl-PL" sz="1800" b="1" dirty="0"/>
              <a:t> </a:t>
            </a:r>
            <a:r>
              <a:rPr lang="pl-PL" sz="1800" b="1" dirty="0" err="1"/>
              <a:t>feature</a:t>
            </a:r>
            <a:r>
              <a:rPr lang="pl-PL" sz="1800" b="1" dirty="0"/>
              <a:t> </a:t>
            </a:r>
            <a:r>
              <a:rPr lang="pl-PL" sz="1800" b="1" dirty="0" err="1"/>
              <a:t>location</a:t>
            </a:r>
            <a:r>
              <a:rPr lang="pl-PL" sz="1800" b="1" dirty="0"/>
              <a:t> </a:t>
            </a:r>
            <a:r>
              <a:rPr lang="pl-PL" sz="1800" b="1" dirty="0" err="1"/>
              <a:t>irrelevant</a:t>
            </a:r>
            <a:endParaRPr lang="pl-PL" sz="1800" b="1"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spTree>
    <p:extLst>
      <p:ext uri="{BB962C8B-B14F-4D97-AF65-F5344CB8AC3E}">
        <p14:creationId xmlns:p14="http://schemas.microsoft.com/office/powerpoint/2010/main" val="1427618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r>
                  <a:rPr lang="pl-PL" sz="2400" b="1" dirty="0" smtClean="0"/>
                  <a:t>Answer:</a:t>
                </a:r>
              </a:p>
              <a:p>
                <a:pPr marL="0" indent="0">
                  <a:buNone/>
                </a:pPr>
                <a:endParaRPr lang="pl-PL" sz="1800" dirty="0" smtClean="0"/>
              </a:p>
              <a:p>
                <a:pPr marL="0" indent="0">
                  <a:buNone/>
                </a:pPr>
                <a:r>
                  <a:rPr lang="en-GB" sz="1800" dirty="0" smtClean="0"/>
                  <a:t>Replace </a:t>
                </a:r>
                <a:r>
                  <a:rPr lang="en-GB" sz="1800" dirty="0"/>
                  <a:t>matrix multiplication </a:t>
                </a:r>
                <a:r>
                  <a:rPr lang="en-GB" sz="1800" dirty="0" smtClean="0"/>
                  <a:t>with</a:t>
                </a:r>
                <a:r>
                  <a:rPr lang="pl-PL" sz="1800" dirty="0" smtClean="0"/>
                  <a:t> </a:t>
                </a:r>
                <a:r>
                  <a:rPr lang="en-GB" sz="1800" b="1" dirty="0" smtClean="0"/>
                  <a:t>convolution</a:t>
                </a:r>
                <a:r>
                  <a:rPr lang="pl-PL" sz="1800" dirty="0" smtClean="0"/>
                  <a:t>.</a:t>
                </a:r>
              </a:p>
              <a:p>
                <a:pPr marL="0" indent="0">
                  <a:buNone/>
                </a:pPr>
                <a:r>
                  <a:rPr lang="pl-PL" sz="1800" dirty="0" smtClean="0"/>
                  <a:t>1. </a:t>
                </a:r>
                <a:r>
                  <a:rPr lang="pl-PL" sz="1800" dirty="0" err="1" smtClean="0"/>
                  <a:t>Dense</a:t>
                </a:r>
                <a:r>
                  <a:rPr lang="pl-PL" sz="1800" dirty="0" smtClean="0"/>
                  <a:t> </a:t>
                </a:r>
                <a:r>
                  <a:rPr lang="pl-PL" sz="1800" dirty="0" err="1"/>
                  <a:t>layer</a:t>
                </a:r>
                <a:r>
                  <a:rPr lang="pl-PL" sz="1800" dirty="0" smtClean="0"/>
                  <a:t>:</a:t>
                </a:r>
                <a:endParaRPr lang="en-GB" sz="1800" dirty="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h</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e>
                      </m:d>
                      <m:r>
                        <a:rPr lang="pl-PL" sz="1800" b="0" i="1" smtClean="0">
                          <a:latin typeface="Cambria Math"/>
                        </a:rPr>
                        <m:t>=</m:t>
                      </m:r>
                      <m:r>
                        <a:rPr lang="pl-PL" sz="1800" b="0" i="1" smtClean="0">
                          <a:latin typeface="Cambria Math"/>
                        </a:rPr>
                        <m:t>𝑢</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e>
                      </m:d>
                      <m:r>
                        <a:rPr lang="pl-PL" sz="1800" b="0" i="1" smtClean="0">
                          <a:latin typeface="Cambria Math"/>
                        </a:rPr>
                        <m:t>+</m:t>
                      </m:r>
                      <m:nary>
                        <m:naryPr>
                          <m:chr m:val="∑"/>
                          <m:supHide m:val="on"/>
                          <m:ctrlPr>
                            <a:rPr lang="pl-PL" sz="1800" b="0" i="1" smtClean="0">
                              <a:latin typeface="Cambria Math"/>
                            </a:rPr>
                          </m:ctrlPr>
                        </m:naryPr>
                        <m:sub>
                          <m:r>
                            <m:rPr>
                              <m:brk m:alnAt="7"/>
                            </m:rPr>
                            <a:rPr lang="pl-PL" sz="1800" b="0" i="1" smtClean="0">
                              <a:latin typeface="Cambria Math"/>
                            </a:rPr>
                            <m:t>𝑘</m:t>
                          </m:r>
                          <m:r>
                            <a:rPr lang="pl-PL" sz="1800" b="0" i="1" smtClean="0">
                              <a:latin typeface="Cambria Math"/>
                            </a:rPr>
                            <m:t>,</m:t>
                          </m:r>
                          <m:r>
                            <a:rPr lang="pl-PL" sz="1800" b="0" i="1" smtClean="0">
                              <a:latin typeface="Cambria Math"/>
                            </a:rPr>
                            <m:t>𝑙</m:t>
                          </m:r>
                        </m:sub>
                        <m:sup/>
                        <m:e>
                          <m:r>
                            <a:rPr lang="pl-PL" sz="1800" b="0" i="1" smtClean="0">
                              <a:latin typeface="Cambria Math"/>
                            </a:rPr>
                            <m:t>𝑊</m:t>
                          </m:r>
                          <m:d>
                            <m:dPr>
                              <m:begChr m:val="["/>
                              <m:endChr m:val="]"/>
                              <m:ctrlPr>
                                <a:rPr lang="pl-PL" sz="1800" b="0" i="1" smtClean="0">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b="0" i="1" smtClean="0">
                                  <a:latin typeface="Cambria Math"/>
                                </a:rPr>
                                <m:t>𝑘</m:t>
                              </m:r>
                              <m:r>
                                <a:rPr lang="pl-PL" sz="1800" b="0" i="1" smtClean="0">
                                  <a:latin typeface="Cambria Math"/>
                                </a:rPr>
                                <m:t>,</m:t>
                              </m:r>
                              <m:r>
                                <a:rPr lang="pl-PL" sz="1800" b="0" i="1" smtClean="0">
                                  <a:latin typeface="Cambria Math"/>
                                </a:rPr>
                                <m:t>𝑙</m:t>
                              </m:r>
                            </m:e>
                          </m:d>
                          <m:r>
                            <a:rPr lang="pl-PL" sz="1800" b="0" i="1" smtClean="0">
                              <a:latin typeface="Cambria Math"/>
                              <a:ea typeface="Cambria Math"/>
                            </a:rPr>
                            <m:t>∙</m:t>
                          </m:r>
                          <m:r>
                            <a:rPr lang="pl-PL" sz="1800" b="0" i="1" smtClean="0">
                              <a:latin typeface="Cambria Math"/>
                              <a:ea typeface="Cambria Math"/>
                            </a:rPr>
                            <m:t>𝑥</m:t>
                          </m:r>
                          <m:d>
                            <m:dPr>
                              <m:begChr m:val="["/>
                              <m:endChr m:val="]"/>
                              <m:ctrlPr>
                                <a:rPr lang="pl-PL" sz="1800" b="0" i="1" smtClean="0">
                                  <a:latin typeface="Cambria Math"/>
                                  <a:ea typeface="Cambria Math"/>
                                </a:rPr>
                              </m:ctrlPr>
                            </m:dPr>
                            <m:e>
                              <m:r>
                                <a:rPr lang="pl-PL" sz="1800" b="0" i="1" smtClean="0">
                                  <a:latin typeface="Cambria Math"/>
                                  <a:ea typeface="Cambria Math"/>
                                </a:rPr>
                                <m:t>𝑘</m:t>
                              </m:r>
                              <m:r>
                                <a:rPr lang="pl-PL" sz="1800" b="0" i="1" smtClean="0">
                                  <a:latin typeface="Cambria Math"/>
                                  <a:ea typeface="Cambria Math"/>
                                </a:rPr>
                                <m:t>,</m:t>
                              </m:r>
                              <m:r>
                                <a:rPr lang="pl-PL" sz="1800" b="0" i="1" smtClean="0">
                                  <a:latin typeface="Cambria Math"/>
                                  <a:ea typeface="Cambria Math"/>
                                </a:rPr>
                                <m:t>𝑙</m:t>
                              </m:r>
                            </m:e>
                          </m:d>
                        </m:e>
                      </m:nary>
                      <m:r>
                        <a:rPr lang="pl-PL" sz="1800" b="0" i="1" smtClean="0">
                          <a:latin typeface="Cambria Math"/>
                        </a:rPr>
                        <m:t>=</m:t>
                      </m:r>
                    </m:oMath>
                    <m:oMath xmlns:m="http://schemas.openxmlformats.org/officeDocument/2006/math">
                      <m:r>
                        <a:rPr lang="pl-PL" sz="1800" b="0" i="1" smtClean="0">
                          <a:latin typeface="Cambria Math"/>
                        </a:rPr>
                        <m:t>=</m:t>
                      </m:r>
                      <m:r>
                        <a:rPr lang="pl-PL" sz="1800" i="1">
                          <a:latin typeface="Cambria Math"/>
                        </a:rPr>
                        <m:t>𝑢</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e>
                      </m:d>
                      <m:r>
                        <a:rPr lang="pl-PL" sz="1800" i="1">
                          <a:latin typeface="Cambria Math"/>
                        </a:rPr>
                        <m:t>+</m:t>
                      </m:r>
                      <m:nary>
                        <m:naryPr>
                          <m:chr m:val="∑"/>
                          <m:supHide m:val="on"/>
                          <m:ctrlPr>
                            <a:rPr lang="pl-PL" sz="1800" i="1">
                              <a:latin typeface="Cambria Math"/>
                            </a:rPr>
                          </m:ctrlPr>
                        </m:naryPr>
                        <m:sub>
                          <m:r>
                            <a:rPr lang="pl-PL" sz="1800" b="0" i="1" smtClean="0">
                              <a:latin typeface="Cambria Math"/>
                            </a:rPr>
                            <m:t>𝑎</m:t>
                          </m:r>
                          <m:r>
                            <a:rPr lang="pl-PL" sz="1800" i="1">
                              <a:latin typeface="Cambria Math"/>
                            </a:rPr>
                            <m:t>,</m:t>
                          </m:r>
                          <m:r>
                            <a:rPr lang="pl-PL" sz="1800" b="0" i="1" smtClean="0">
                              <a:latin typeface="Cambria Math"/>
                            </a:rPr>
                            <m:t>𝑏</m:t>
                          </m:r>
                        </m:sub>
                        <m:sup/>
                        <m:e>
                          <m:r>
                            <a:rPr lang="pl-PL" sz="1800" b="0" i="1" smtClean="0">
                              <a:latin typeface="Cambria Math"/>
                            </a:rPr>
                            <m:t>𝑉</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r>
                                <a:rPr lang="pl-PL" sz="1800" i="1">
                                  <a:latin typeface="Cambria Math"/>
                                </a:rPr>
                                <m:t>,</m:t>
                              </m:r>
                              <m:r>
                                <a:rPr lang="pl-PL" sz="1800" b="0" i="1" smtClean="0">
                                  <a:latin typeface="Cambria Math"/>
                                </a:rPr>
                                <m:t>𝑎</m:t>
                              </m:r>
                              <m:r>
                                <a:rPr lang="pl-PL" sz="1800" i="1">
                                  <a:latin typeface="Cambria Math"/>
                                </a:rPr>
                                <m:t>,</m:t>
                              </m:r>
                              <m:r>
                                <a:rPr lang="pl-PL" sz="1800" b="0" i="1" smtClean="0">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b="0" i="1" smtClean="0">
                                  <a:latin typeface="Cambria Math"/>
                                  <a:ea typeface="Cambria Math"/>
                                </a:rPr>
                                <m:t>𝑖</m:t>
                              </m:r>
                              <m:r>
                                <a:rPr lang="pl-PL" sz="1800" b="0" i="1" smtClean="0">
                                  <a:latin typeface="Cambria Math"/>
                                  <a:ea typeface="Cambria Math"/>
                                </a:rPr>
                                <m:t>+</m:t>
                              </m:r>
                              <m:r>
                                <a:rPr lang="pl-PL" sz="1800" b="0" i="1" smtClean="0">
                                  <a:latin typeface="Cambria Math"/>
                                  <a:ea typeface="Cambria Math"/>
                                </a:rPr>
                                <m:t>𝑎</m:t>
                              </m:r>
                              <m:r>
                                <a:rPr lang="pl-PL" sz="1800" i="1">
                                  <a:latin typeface="Cambria Math"/>
                                  <a:ea typeface="Cambria Math"/>
                                </a:rPr>
                                <m:t>,</m:t>
                              </m:r>
                              <m:r>
                                <a:rPr lang="pl-PL" sz="1800" b="0" i="1" smtClean="0">
                                  <a:latin typeface="Cambria Math"/>
                                  <a:ea typeface="Cambria Math"/>
                                </a:rPr>
                                <m:t>𝑗</m:t>
                              </m:r>
                              <m:r>
                                <a:rPr lang="pl-PL" sz="1800" b="0" i="1" smtClean="0">
                                  <a:latin typeface="Cambria Math"/>
                                  <a:ea typeface="Cambria Math"/>
                                </a:rPr>
                                <m:t>+</m:t>
                              </m:r>
                              <m:r>
                                <a:rPr lang="pl-PL" sz="1800" b="0" i="1" smtClean="0">
                                  <a:latin typeface="Cambria Math"/>
                                  <a:ea typeface="Cambria Math"/>
                                </a:rPr>
                                <m:t>𝑏</m:t>
                              </m:r>
                            </m:e>
                          </m:d>
                        </m:e>
                      </m:nary>
                    </m:oMath>
                  </m:oMathPara>
                </a14:m>
                <a:endParaRPr lang="pl-PL" sz="1800" dirty="0" smtClean="0"/>
              </a:p>
              <a:p>
                <a:pPr marL="0" indent="0">
                  <a:buNone/>
                </a:pPr>
                <a:r>
                  <a:rPr lang="pl-PL" sz="1800" dirty="0" smtClean="0"/>
                  <a:t>2. </a:t>
                </a:r>
                <a:r>
                  <a:rPr lang="pl-PL" sz="1800" dirty="0" err="1" smtClean="0"/>
                  <a:t>Add</a:t>
                </a:r>
                <a:r>
                  <a:rPr lang="pl-PL" sz="1800" dirty="0" smtClean="0"/>
                  <a:t> </a:t>
                </a:r>
                <a:r>
                  <a:rPr lang="pl-PL" sz="1800" i="1" dirty="0" err="1" smtClean="0"/>
                  <a:t>translation</a:t>
                </a:r>
                <a:r>
                  <a:rPr lang="pl-PL" sz="1800" i="1" dirty="0" smtClean="0"/>
                  <a:t> </a:t>
                </a:r>
                <a:r>
                  <a:rPr lang="pl-PL" sz="1800" i="1" dirty="0" err="1" smtClean="0"/>
                  <a:t>invariance</a:t>
                </a:r>
                <a:endParaRPr lang="pl-PL" sz="1800" i="1" dirty="0" smtClean="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h</m:t>
                      </m:r>
                      <m:r>
                        <a:rPr lang="pl-PL" sz="1800" b="0" i="1" smtClean="0">
                          <a:latin typeface="Cambria Math"/>
                        </a:rPr>
                        <m:t>[</m:t>
                      </m:r>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i="1">
                          <a:latin typeface="Cambria Math"/>
                        </a:rPr>
                        <m:t>𝑢</m:t>
                      </m:r>
                      <m:r>
                        <a:rPr lang="pl-PL" sz="1800" i="1">
                          <a:latin typeface="Cambria Math"/>
                        </a:rPr>
                        <m:t>+</m:t>
                      </m:r>
                      <m:nary>
                        <m:naryPr>
                          <m:chr m:val="∑"/>
                          <m:supHide m:val="on"/>
                          <m:ctrlPr>
                            <a:rPr lang="pl-PL" sz="1800" i="1">
                              <a:latin typeface="Cambria Math"/>
                            </a:rPr>
                          </m:ctrlPr>
                        </m:naryPr>
                        <m:sub>
                          <m:r>
                            <a:rPr lang="pl-PL" sz="1800" i="1">
                              <a:latin typeface="Cambria Math"/>
                            </a:rPr>
                            <m:t>𝑎</m:t>
                          </m:r>
                          <m:r>
                            <a:rPr lang="pl-PL" sz="1800" i="1">
                              <a:latin typeface="Cambria Math"/>
                            </a:rPr>
                            <m:t>,</m:t>
                          </m:r>
                          <m:r>
                            <a:rPr lang="pl-PL" sz="1800" i="1">
                              <a:latin typeface="Cambria Math"/>
                            </a:rPr>
                            <m:t>𝑏</m:t>
                          </m:r>
                        </m:sub>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oMath>
                  </m:oMathPara>
                </a14:m>
                <a:endParaRPr lang="pl-PL" sz="1800" i="1" dirty="0" smtClean="0"/>
              </a:p>
              <a:p>
                <a:pPr marL="0" indent="0">
                  <a:buNone/>
                </a:pPr>
                <a:r>
                  <a:rPr lang="pl-PL" sz="1800" dirty="0" smtClean="0"/>
                  <a:t>3. </a:t>
                </a:r>
                <a:r>
                  <a:rPr lang="pl-PL" sz="1800" dirty="0" err="1"/>
                  <a:t>Add</a:t>
                </a:r>
                <a:r>
                  <a:rPr lang="pl-PL" sz="1800" dirty="0"/>
                  <a:t> </a:t>
                </a:r>
                <a:r>
                  <a:rPr lang="pl-PL" sz="1800" i="1" dirty="0" err="1" smtClean="0"/>
                  <a:t>locality</a:t>
                </a:r>
                <a:endParaRPr lang="pl-PL" sz="1800" i="1" dirty="0"/>
              </a:p>
              <a:p>
                <a:pPr marL="0" indent="0">
                  <a:buNone/>
                </a:pPr>
                <a14:m>
                  <m:oMathPara xmlns:m="http://schemas.openxmlformats.org/officeDocument/2006/math">
                    <m:oMathParaPr>
                      <m:jc m:val="centerGroup"/>
                    </m:oMathParaPr>
                    <m:oMath xmlns:m="http://schemas.openxmlformats.org/officeDocument/2006/math">
                      <m:r>
                        <a:rPr lang="pl-PL" sz="1800" i="1">
                          <a:latin typeface="Cambria Math"/>
                        </a:rPr>
                        <m:t>h</m:t>
                      </m:r>
                      <m:r>
                        <a:rPr lang="pl-PL" sz="1800" i="1">
                          <a:latin typeface="Cambria Math"/>
                        </a:rPr>
                        <m:t>[</m:t>
                      </m:r>
                      <m:r>
                        <a:rPr lang="pl-PL" sz="1800" i="1">
                          <a:latin typeface="Cambria Math"/>
                        </a:rPr>
                        <m:t>𝑖</m:t>
                      </m:r>
                      <m:r>
                        <a:rPr lang="pl-PL" sz="1800" i="1">
                          <a:latin typeface="Cambria Math"/>
                        </a:rPr>
                        <m:t>,</m:t>
                      </m:r>
                      <m:r>
                        <a:rPr lang="pl-PL" sz="1800" i="1">
                          <a:latin typeface="Cambria Math"/>
                        </a:rPr>
                        <m:t>𝑗</m:t>
                      </m:r>
                      <m:r>
                        <a:rPr lang="pl-PL" sz="1800" i="1">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b="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a:p>
              <a:p>
                <a:pPr marL="0" indent="0">
                  <a:buNone/>
                </a:pPr>
                <a:endParaRPr lang="pl-PL" sz="1800" i="1" dirty="0" smtClean="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l="-1979" t="-852" r="-660"/>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a:t>How to?</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b="1" dirty="0"/>
              <a:t>extract local features</a:t>
            </a:r>
            <a:endParaRPr lang="pl-PL" sz="1800" b="1"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spTree>
    <p:extLst>
      <p:ext uri="{BB962C8B-B14F-4D97-AF65-F5344CB8AC3E}">
        <p14:creationId xmlns:p14="http://schemas.microsoft.com/office/powerpoint/2010/main" val="3362684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l-PL" sz="1800" i="1">
                          <a:latin typeface="Cambria Math"/>
                        </a:rPr>
                        <m:t>h</m:t>
                      </m:r>
                      <m:r>
                        <a:rPr lang="pl-PL" sz="1800" i="1">
                          <a:latin typeface="Cambria Math"/>
                        </a:rPr>
                        <m:t>[</m:t>
                      </m:r>
                      <m:r>
                        <a:rPr lang="pl-PL" sz="1800" i="1">
                          <a:latin typeface="Cambria Math"/>
                        </a:rPr>
                        <m:t>𝑖</m:t>
                      </m:r>
                      <m:r>
                        <a:rPr lang="pl-PL" sz="1800" i="1">
                          <a:latin typeface="Cambria Math"/>
                        </a:rPr>
                        <m:t>,</m:t>
                      </m:r>
                      <m:r>
                        <a:rPr lang="pl-PL" sz="1800" i="1">
                          <a:latin typeface="Cambria Math"/>
                        </a:rPr>
                        <m:t>𝑗</m:t>
                      </m:r>
                      <m:r>
                        <a:rPr lang="pl-PL" sz="1800" i="1">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b="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a:p>
              <a:p>
                <a:pPr marL="0" indent="0">
                  <a:buNone/>
                </a:pPr>
                <a:endParaRPr lang="pl-PL" sz="1800" i="1" dirty="0" smtClean="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spTree>
    <p:extLst>
      <p:ext uri="{BB962C8B-B14F-4D97-AF65-F5344CB8AC3E}">
        <p14:creationId xmlns:p14="http://schemas.microsoft.com/office/powerpoint/2010/main" val="140806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pic>
        <p:nvPicPr>
          <p:cNvPr id="17410" name="Picture 2" descr="D:\Users\XNOTE\OneDrive - Uniwersytet Jagielloński\Backup_26.01\Dokumenty\Naukowe\AnalizaDanych\_WYKŁADY\NeuralNets_moje\_Materiały\Splot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64050" y="2247275"/>
            <a:ext cx="3810000" cy="19335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r>
                        <a:rPr lang="pl-PL" sz="1800" i="1" smtClean="0">
                          <a:latin typeface="Cambria Math"/>
                        </a:rPr>
                        <m:t>[</m:t>
                      </m:r>
                      <m:r>
                        <a:rPr lang="pl-PL" sz="1800" i="1" smtClean="0">
                          <a:latin typeface="Cambria Math"/>
                        </a:rPr>
                        <m:t>𝑖</m:t>
                      </m:r>
                      <m:r>
                        <a:rPr lang="pl-PL" sz="1800" i="1" smtClean="0">
                          <a:latin typeface="Cambria Math"/>
                        </a:rPr>
                        <m:t>,</m:t>
                      </m:r>
                      <m:r>
                        <a:rPr lang="pl-PL" sz="1800" i="1" smtClean="0">
                          <a:latin typeface="Cambria Math"/>
                        </a:rPr>
                        <m:t>𝑗</m:t>
                      </m:r>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a:p>
              <a:p>
                <a:pPr marL="0" indent="0">
                  <a:buFont typeface="Arial" panose="020B0604020202020204" pitchFamily="34" charset="0"/>
                  <a:buNone/>
                </a:pPr>
                <a:r>
                  <a:rPr lang="pl-PL" sz="1800" dirty="0" err="1" smtClean="0"/>
                  <a:t>Normally</a:t>
                </a:r>
                <a:r>
                  <a:rPr lang="pl-PL" sz="1800" dirty="0" smtClean="0"/>
                  <a:t> we </a:t>
                </a:r>
                <a:r>
                  <a:rPr lang="pl-PL" sz="1800" dirty="0" err="1" smtClean="0"/>
                  <a:t>define</a:t>
                </a:r>
                <a:r>
                  <a:rPr lang="pl-PL" sz="1800" dirty="0" smtClean="0"/>
                  <a:t> </a:t>
                </a:r>
                <a:r>
                  <a:rPr lang="pl-PL" sz="1800" dirty="0" err="1" smtClean="0"/>
                  <a:t>convolution</a:t>
                </a:r>
                <a:r>
                  <a:rPr lang="pl-PL" sz="1800" dirty="0" smtClean="0"/>
                  <a:t> as:</a:t>
                </a:r>
                <a:endParaRPr lang="pl-PL" sz="1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m:t>
                      </m:r>
                      <m:r>
                        <a:rPr lang="pl-PL" sz="1800" i="1" smtClean="0">
                          <a:latin typeface="Cambria Math"/>
                        </a:rPr>
                        <m:t>𝑓</m:t>
                      </m:r>
                      <m:r>
                        <a:rPr lang="pl-PL" sz="1800" i="1" smtClean="0">
                          <a:latin typeface="Cambria Math"/>
                          <a:ea typeface="Cambria Math"/>
                        </a:rPr>
                        <m:t>∗</m:t>
                      </m:r>
                      <m:r>
                        <a:rPr lang="pl-PL" sz="1800" i="1" smtClean="0">
                          <a:latin typeface="Cambria Math"/>
                          <a:ea typeface="Cambria Math"/>
                        </a:rPr>
                        <m:t>𝑔</m:t>
                      </m:r>
                      <m:r>
                        <a:rPr lang="pl-PL" sz="1800" i="1" smtClean="0">
                          <a:latin typeface="Cambria Math"/>
                        </a:rPr>
                        <m:t>)</m:t>
                      </m:r>
                      <m:r>
                        <a:rPr lang="pl-PL" sz="1800" b="0" i="1" smtClean="0">
                          <a:latin typeface="Cambria Math"/>
                        </a:rPr>
                        <m:t>(</m:t>
                      </m:r>
                      <m:r>
                        <a:rPr lang="pl-PL" sz="1800" b="0" i="1" smtClean="0">
                          <a:latin typeface="Cambria Math"/>
                        </a:rPr>
                        <m:t>𝑥</m:t>
                      </m:r>
                      <m:r>
                        <a:rPr lang="pl-PL" sz="1800" b="0" i="1" smtClean="0">
                          <a:latin typeface="Cambria Math"/>
                        </a:rPr>
                        <m:t>)=</m:t>
                      </m:r>
                      <m:nary>
                        <m:naryPr>
                          <m:limLoc m:val="undOvr"/>
                          <m:ctrlPr>
                            <a:rPr lang="pt-BR" sz="1800" i="1" smtClean="0">
                              <a:latin typeface="Cambria Math"/>
                            </a:rPr>
                          </m:ctrlPr>
                        </m:naryPr>
                        <m:sub>
                          <m:r>
                            <m:rPr>
                              <m:brk m:alnAt="24"/>
                            </m:rPr>
                            <a:rPr lang="pl-PL" sz="1800" i="1" smtClean="0">
                              <a:latin typeface="Cambria Math"/>
                            </a:rPr>
                            <m:t>−</m:t>
                          </m:r>
                          <m:r>
                            <a:rPr lang="pt-BR" sz="1800" i="1" smtClean="0">
                              <a:latin typeface="Cambria Math"/>
                              <a:ea typeface="Cambria Math"/>
                            </a:rPr>
                            <m:t>∞</m:t>
                          </m:r>
                        </m:sub>
                        <m:sup>
                          <m:r>
                            <a:rPr lang="pl-PL" sz="1800" i="1" smtClean="0">
                              <a:latin typeface="Cambria Math"/>
                            </a:rPr>
                            <m:t>+</m:t>
                          </m:r>
                          <m:r>
                            <m:rPr>
                              <m:brk m:alnAt="24"/>
                            </m:rPr>
                            <a:rPr lang="pt-BR" sz="1800" i="1">
                              <a:latin typeface="Cambria Math"/>
                              <a:ea typeface="Cambria Math"/>
                            </a:rPr>
                            <m:t>∞</m:t>
                          </m:r>
                        </m:sup>
                        <m:e>
                          <m:r>
                            <a:rPr lang="pl-PL" sz="1800" i="1">
                              <a:latin typeface="Cambria Math"/>
                            </a:rPr>
                            <m:t>𝑓</m:t>
                          </m:r>
                          <m:d>
                            <m:dPr>
                              <m:ctrlPr>
                                <a:rPr lang="pl-PL" sz="1800" i="1">
                                  <a:latin typeface="Cambria Math"/>
                                </a:rPr>
                              </m:ctrlPr>
                            </m:dPr>
                            <m:e>
                              <m:r>
                                <a:rPr lang="pl-PL" sz="1800" i="1">
                                  <a:latin typeface="Cambria Math"/>
                                </a:rPr>
                                <m:t>𝑧</m:t>
                              </m:r>
                            </m:e>
                          </m:d>
                          <m:r>
                            <a:rPr lang="pl-PL" sz="1800" i="1">
                              <a:latin typeface="Cambria Math"/>
                            </a:rPr>
                            <m:t>𝑔</m:t>
                          </m:r>
                          <m:d>
                            <m:dPr>
                              <m:ctrlPr>
                                <a:rPr lang="pl-PL" sz="1800" i="1">
                                  <a:latin typeface="Cambria Math"/>
                                </a:rPr>
                              </m:ctrlPr>
                            </m:dPr>
                            <m:e>
                              <m:r>
                                <a:rPr lang="pl-PL" sz="1800" i="1">
                                  <a:latin typeface="Cambria Math"/>
                                </a:rPr>
                                <m:t>𝑥</m:t>
                              </m:r>
                              <m:r>
                                <a:rPr lang="pl-PL" sz="1800" i="1">
                                  <a:latin typeface="Cambria Math"/>
                                </a:rPr>
                                <m:t>−</m:t>
                              </m:r>
                              <m:r>
                                <a:rPr lang="pl-PL" sz="1800" i="1">
                                  <a:latin typeface="Cambria Math"/>
                                </a:rPr>
                                <m:t>𝑧</m:t>
                              </m:r>
                            </m:e>
                          </m:d>
                          <m:r>
                            <a:rPr lang="pl-PL" sz="1800" i="1">
                              <a:latin typeface="Cambria Math"/>
                            </a:rPr>
                            <m:t>𝑑𝑧</m:t>
                          </m:r>
                        </m:e>
                      </m:nary>
                    </m:oMath>
                  </m:oMathPara>
                </a14:m>
                <a:endParaRPr lang="pl-PL" sz="1800"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4"/>
                <a:stretch>
                  <a:fillRect l="-1055"/>
                </a:stretch>
              </a:blipFill>
            </p:spPr>
            <p:txBody>
              <a:bodyPr/>
              <a:lstStyle/>
              <a:p>
                <a:r>
                  <a:rPr lang="en-GB">
                    <a:noFill/>
                  </a:rPr>
                  <a:t> </a:t>
                </a:r>
              </a:p>
            </p:txBody>
          </p:sp>
        </mc:Fallback>
      </mc:AlternateContent>
      <p:sp>
        <p:nvSpPr>
          <p:cNvPr id="10" name="pole tekstowe 9"/>
          <p:cNvSpPr txBox="1"/>
          <p:nvPr/>
        </p:nvSpPr>
        <p:spPr>
          <a:xfrm>
            <a:off x="4464050" y="4077072"/>
            <a:ext cx="4464496" cy="276999"/>
          </a:xfrm>
          <a:prstGeom prst="rect">
            <a:avLst/>
          </a:prstGeom>
          <a:noFill/>
        </p:spPr>
        <p:txBody>
          <a:bodyPr wrap="square" rtlCol="0">
            <a:spAutoFit/>
          </a:bodyPr>
          <a:lstStyle/>
          <a:p>
            <a:r>
              <a:rPr lang="pl-PL" sz="1200" dirty="0" smtClean="0"/>
              <a:t>Source: </a:t>
            </a:r>
            <a:r>
              <a:rPr lang="en-GB" sz="1200" dirty="0" smtClean="0">
                <a:hlinkClick r:id="rId5"/>
              </a:rPr>
              <a:t>https</a:t>
            </a:r>
            <a:r>
              <a:rPr lang="en-GB" sz="1200" dirty="0">
                <a:hlinkClick r:id="rId5"/>
              </a:rPr>
              <a:t>://</a:t>
            </a:r>
            <a:r>
              <a:rPr lang="en-GB" sz="1200" dirty="0" smtClean="0">
                <a:hlinkClick r:id="rId5"/>
              </a:rPr>
              <a:t>commons.wikimedia.org/wiki/File:Splot1.gif</a:t>
            </a:r>
            <a:endParaRPr lang="en-GB" sz="1200" dirty="0"/>
          </a:p>
        </p:txBody>
      </p:sp>
    </p:spTree>
    <p:extLst>
      <p:ext uri="{BB962C8B-B14F-4D97-AF65-F5344CB8AC3E}">
        <p14:creationId xmlns:p14="http://schemas.microsoft.com/office/powerpoint/2010/main" val="1927979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l-PL" sz="1800" i="1" smtClean="0">
                          <a:latin typeface="Cambria Math"/>
                        </a:rPr>
                        <m:t>h</m:t>
                      </m:r>
                      <m:r>
                        <a:rPr lang="pl-PL" sz="1800" i="1" smtClean="0">
                          <a:latin typeface="Cambria Math"/>
                        </a:rPr>
                        <m:t>[</m:t>
                      </m:r>
                      <m:r>
                        <a:rPr lang="pl-PL" sz="1800" i="1" smtClean="0">
                          <a:latin typeface="Cambria Math"/>
                        </a:rPr>
                        <m:t>𝑖</m:t>
                      </m:r>
                      <m:r>
                        <a:rPr lang="pl-PL" sz="1800" i="1" smtClean="0">
                          <a:latin typeface="Cambria Math"/>
                        </a:rPr>
                        <m:t>,</m:t>
                      </m:r>
                      <m:r>
                        <a:rPr lang="pl-PL" sz="1800" i="1" smtClean="0">
                          <a:latin typeface="Cambria Math"/>
                        </a:rPr>
                        <m:t>𝑗</m:t>
                      </m:r>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b="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a:p>
              <a:p>
                <a:pPr marL="0" indent="0">
                  <a:buNone/>
                </a:pPr>
                <a:r>
                  <a:rPr lang="pl-PL" sz="1800" dirty="0" err="1" smtClean="0"/>
                  <a:t>Normally</a:t>
                </a:r>
                <a:r>
                  <a:rPr lang="pl-PL" sz="1800" dirty="0" smtClean="0"/>
                  <a:t> we </a:t>
                </a:r>
                <a:r>
                  <a:rPr lang="pl-PL" sz="1800" dirty="0" err="1" smtClean="0"/>
                  <a:t>define</a:t>
                </a:r>
                <a:r>
                  <a:rPr lang="pl-PL" sz="1800" dirty="0" smtClean="0"/>
                  <a:t> </a:t>
                </a:r>
                <a:r>
                  <a:rPr lang="pl-PL" sz="1800" dirty="0" err="1" smtClean="0"/>
                  <a:t>convolution</a:t>
                </a:r>
                <a:r>
                  <a:rPr lang="pl-PL" sz="1800" dirty="0" smtClean="0"/>
                  <a:t> as:</a:t>
                </a:r>
                <a:endParaRPr lang="pl-PL" sz="1800" dirty="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m:t>
                      </m:r>
                      <m:r>
                        <a:rPr lang="pl-PL" sz="1800" b="0" i="1" smtClean="0">
                          <a:latin typeface="Cambria Math"/>
                        </a:rPr>
                        <m:t>𝑓</m:t>
                      </m:r>
                      <m:r>
                        <a:rPr lang="pl-PL" sz="1800" b="0" i="1" smtClean="0">
                          <a:latin typeface="Cambria Math"/>
                          <a:ea typeface="Cambria Math"/>
                        </a:rPr>
                        <m:t>∗</m:t>
                      </m:r>
                      <m:r>
                        <a:rPr lang="pl-PL" sz="1800" b="0" i="1" smtClean="0">
                          <a:latin typeface="Cambria Math"/>
                          <a:ea typeface="Cambria Math"/>
                        </a:rPr>
                        <m:t>𝑔</m:t>
                      </m:r>
                      <m:r>
                        <a:rPr lang="pl-PL" sz="1800" b="0" i="1" smtClean="0">
                          <a:latin typeface="Cambria Math"/>
                        </a:rPr>
                        <m:t>)(</m:t>
                      </m:r>
                      <m:r>
                        <a:rPr lang="pl-PL" sz="1800" b="0" i="1" smtClean="0">
                          <a:latin typeface="Cambria Math"/>
                        </a:rPr>
                        <m:t>𝑥</m:t>
                      </m:r>
                      <m:r>
                        <a:rPr lang="pl-PL" sz="1800" b="0" i="1" smtClean="0">
                          <a:latin typeface="Cambria Math"/>
                        </a:rPr>
                        <m:t>)=</m:t>
                      </m:r>
                      <m:nary>
                        <m:naryPr>
                          <m:limLoc m:val="undOvr"/>
                          <m:ctrlPr>
                            <a:rPr lang="pt-BR" sz="1800" i="1" smtClean="0">
                              <a:latin typeface="Cambria Math"/>
                            </a:rPr>
                          </m:ctrlPr>
                        </m:naryPr>
                        <m:sub>
                          <m:r>
                            <m:rPr>
                              <m:brk m:alnAt="24"/>
                            </m:rPr>
                            <a:rPr lang="pl-PL" sz="1800" b="0" i="1" smtClean="0">
                              <a:latin typeface="Cambria Math"/>
                            </a:rPr>
                            <m:t>−</m:t>
                          </m:r>
                          <m:r>
                            <a:rPr lang="pt-BR" sz="1800" i="1" smtClean="0">
                              <a:latin typeface="Cambria Math"/>
                              <a:ea typeface="Cambria Math"/>
                            </a:rPr>
                            <m:t>∞</m:t>
                          </m:r>
                        </m:sub>
                        <m:sup>
                          <m:r>
                            <a:rPr lang="pl-PL" sz="1800" b="0" i="1" smtClean="0">
                              <a:latin typeface="Cambria Math"/>
                            </a:rPr>
                            <m:t>+</m:t>
                          </m:r>
                          <m:r>
                            <m:rPr>
                              <m:brk m:alnAt="24"/>
                            </m:rPr>
                            <a:rPr lang="pt-BR" sz="1800" i="1">
                              <a:latin typeface="Cambria Math"/>
                              <a:ea typeface="Cambria Math"/>
                            </a:rPr>
                            <m:t>∞</m:t>
                          </m:r>
                        </m:sup>
                        <m:e>
                          <m:r>
                            <a:rPr lang="pl-PL" sz="1800" i="1">
                              <a:latin typeface="Cambria Math"/>
                            </a:rPr>
                            <m:t>𝑓</m:t>
                          </m:r>
                          <m:d>
                            <m:dPr>
                              <m:ctrlPr>
                                <a:rPr lang="pl-PL" sz="1800" i="1">
                                  <a:latin typeface="Cambria Math"/>
                                </a:rPr>
                              </m:ctrlPr>
                            </m:dPr>
                            <m:e>
                              <m:r>
                                <a:rPr lang="pl-PL" sz="1800" i="1">
                                  <a:latin typeface="Cambria Math"/>
                                </a:rPr>
                                <m:t>𝑧</m:t>
                              </m:r>
                            </m:e>
                          </m:d>
                          <m:r>
                            <a:rPr lang="pl-PL" sz="1800" i="1">
                              <a:latin typeface="Cambria Math"/>
                            </a:rPr>
                            <m:t>𝑔</m:t>
                          </m:r>
                          <m:d>
                            <m:dPr>
                              <m:ctrlPr>
                                <a:rPr lang="pl-PL" sz="1800" i="1">
                                  <a:latin typeface="Cambria Math"/>
                                </a:rPr>
                              </m:ctrlPr>
                            </m:dPr>
                            <m:e>
                              <m:r>
                                <a:rPr lang="pl-PL" sz="1800" i="1">
                                  <a:latin typeface="Cambria Math"/>
                                </a:rPr>
                                <m:t>𝑥</m:t>
                              </m:r>
                              <m:r>
                                <a:rPr lang="pl-PL" sz="1800" i="1">
                                  <a:latin typeface="Cambria Math"/>
                                </a:rPr>
                                <m:t>−</m:t>
                              </m:r>
                              <m:r>
                                <a:rPr lang="pl-PL" sz="1800" i="1">
                                  <a:latin typeface="Cambria Math"/>
                                </a:rPr>
                                <m:t>𝑧</m:t>
                              </m:r>
                            </m:e>
                          </m:d>
                          <m:r>
                            <a:rPr lang="pl-PL" sz="1800" i="1">
                              <a:latin typeface="Cambria Math"/>
                            </a:rPr>
                            <m:t>𝑑𝑧</m:t>
                          </m:r>
                        </m:e>
                      </m:nary>
                    </m:oMath>
                  </m:oMathPara>
                </a14:m>
                <a:endParaRPr lang="pl-PL" sz="1800" dirty="0" smtClean="0"/>
              </a:p>
              <a:p>
                <a:pPr marL="0" indent="0">
                  <a:buNone/>
                </a:pPr>
                <a:r>
                  <a:rPr lang="pl-PL" sz="1800" dirty="0" smtClean="0"/>
                  <a:t>for </a:t>
                </a:r>
                <a:r>
                  <a:rPr lang="en-GB" sz="1800" dirty="0" smtClean="0"/>
                  <a:t>square </a:t>
                </a:r>
                <a:r>
                  <a:rPr lang="en-GB" sz="1800" dirty="0" err="1"/>
                  <a:t>summable</a:t>
                </a:r>
                <a:r>
                  <a:rPr lang="en-GB" sz="1800" dirty="0"/>
                  <a:t> infinite dimensional vectors with index running over </a:t>
                </a:r>
                <a:r>
                  <a:rPr lang="pl-PL" sz="1800" dirty="0" err="1" smtClean="0"/>
                  <a:t>integral</a:t>
                </a:r>
                <a:r>
                  <a:rPr lang="pl-PL" sz="1800" dirty="0" smtClean="0"/>
                  <a:t> </a:t>
                </a:r>
                <a:r>
                  <a:rPr lang="pl-PL" sz="1800" dirty="0" err="1" smtClean="0"/>
                  <a:t>nrs</a:t>
                </a:r>
                <a:endParaRPr lang="pl-PL" sz="1800" dirty="0" smtClean="0"/>
              </a:p>
              <a:p>
                <a:pPr marL="0" indent="0">
                  <a:buNone/>
                </a:pPr>
                <a14:m>
                  <m:oMathPara xmlns:m="http://schemas.openxmlformats.org/officeDocument/2006/math">
                    <m:oMathParaPr>
                      <m:jc m:val="centerGroup"/>
                    </m:oMathParaPr>
                    <m:oMath xmlns:m="http://schemas.openxmlformats.org/officeDocument/2006/math">
                      <m:d>
                        <m:dPr>
                          <m:ctrlPr>
                            <a:rPr lang="pl-PL" sz="1800" i="1">
                              <a:latin typeface="Cambria Math"/>
                            </a:rPr>
                          </m:ctrlPr>
                        </m:dPr>
                        <m:e>
                          <m:r>
                            <a:rPr lang="pl-PL" sz="1800" i="1">
                              <a:latin typeface="Cambria Math"/>
                            </a:rPr>
                            <m:t>𝑓</m:t>
                          </m:r>
                          <m:r>
                            <a:rPr lang="pl-PL" sz="1800" i="1">
                              <a:latin typeface="Cambria Math"/>
                              <a:ea typeface="Cambria Math"/>
                            </a:rPr>
                            <m:t>∗</m:t>
                          </m:r>
                          <m:r>
                            <a:rPr lang="pl-PL" sz="1800" i="1">
                              <a:latin typeface="Cambria Math"/>
                              <a:ea typeface="Cambria Math"/>
                            </a:rPr>
                            <m:t>𝑔</m:t>
                          </m:r>
                        </m:e>
                      </m:d>
                      <m:d>
                        <m:dPr>
                          <m:ctrlPr>
                            <a:rPr lang="pl-PL" sz="1800" i="1">
                              <a:latin typeface="Cambria Math"/>
                              <a:ea typeface="Cambria Math"/>
                            </a:rPr>
                          </m:ctrlPr>
                        </m:dPr>
                        <m:e>
                          <m:r>
                            <a:rPr lang="pl-PL" sz="1800" b="0" i="1" smtClean="0">
                              <a:latin typeface="Cambria Math"/>
                            </a:rPr>
                            <m:t>𝑖</m:t>
                          </m:r>
                        </m:e>
                      </m:d>
                      <m:r>
                        <a:rPr lang="pl-PL" sz="1800" i="1">
                          <a:latin typeface="Cambria Math"/>
                        </a:rPr>
                        <m:t>=</m:t>
                      </m:r>
                      <m:nary>
                        <m:naryPr>
                          <m:chr m:val="∑"/>
                          <m:supHide m:val="on"/>
                          <m:ctrlPr>
                            <a:rPr lang="pl-PL" sz="1800" i="1" smtClean="0">
                              <a:latin typeface="Cambria Math"/>
                            </a:rPr>
                          </m:ctrlPr>
                        </m:naryPr>
                        <m:sub>
                          <m:r>
                            <m:rPr>
                              <m:brk m:alnAt="7"/>
                            </m:rPr>
                            <a:rPr lang="pl-PL" sz="1800" b="0" i="1" smtClean="0">
                              <a:latin typeface="Cambria Math"/>
                            </a:rPr>
                            <m:t>𝑎</m:t>
                          </m:r>
                        </m:sub>
                        <m:sup/>
                        <m:e>
                          <m:r>
                            <a:rPr lang="pl-PL" sz="1800" i="1">
                              <a:latin typeface="Cambria Math"/>
                            </a:rPr>
                            <m:t>𝑓</m:t>
                          </m:r>
                          <m:d>
                            <m:dPr>
                              <m:ctrlPr>
                                <a:rPr lang="pl-PL" sz="1800" i="1">
                                  <a:latin typeface="Cambria Math"/>
                                </a:rPr>
                              </m:ctrlPr>
                            </m:dPr>
                            <m:e>
                              <m:r>
                                <a:rPr lang="pl-PL" sz="1800" b="0" i="1" smtClean="0">
                                  <a:latin typeface="Cambria Math"/>
                                </a:rPr>
                                <m:t>𝑎</m:t>
                              </m:r>
                            </m:e>
                          </m:d>
                          <m:r>
                            <a:rPr lang="pl-PL" sz="1800" i="1">
                              <a:latin typeface="Cambria Math"/>
                            </a:rPr>
                            <m:t>𝑔</m:t>
                          </m:r>
                          <m:d>
                            <m:dPr>
                              <m:ctrlPr>
                                <a:rPr lang="pl-PL" sz="1800" i="1">
                                  <a:latin typeface="Cambria Math"/>
                                </a:rPr>
                              </m:ctrlPr>
                            </m:dPr>
                            <m:e>
                              <m:r>
                                <a:rPr lang="pl-PL" sz="1800" b="0" i="1" smtClean="0">
                                  <a:latin typeface="Cambria Math"/>
                                </a:rPr>
                                <m:t>𝑖</m:t>
                              </m:r>
                              <m:r>
                                <a:rPr lang="pl-PL" sz="1800" i="1">
                                  <a:latin typeface="Cambria Math"/>
                                </a:rPr>
                                <m:t>−</m:t>
                              </m:r>
                              <m:r>
                                <a:rPr lang="pl-PL" sz="1800" b="0" i="1" smtClean="0">
                                  <a:latin typeface="Cambria Math"/>
                                </a:rPr>
                                <m:t>𝑎</m:t>
                              </m:r>
                            </m:e>
                          </m:d>
                        </m:e>
                      </m:nary>
                    </m:oMath>
                  </m:oMathPara>
                </a14:m>
                <a:endParaRPr lang="pl-PL" sz="1800" dirty="0" smtClean="0"/>
              </a:p>
              <a:p>
                <a:pPr marL="0" indent="0">
                  <a:buNone/>
                </a:pPr>
                <a:r>
                  <a:rPr lang="pl-PL" sz="1800" dirty="0"/>
                  <a:t>and </a:t>
                </a:r>
                <a14:m>
                  <m:oMath xmlns:m="http://schemas.openxmlformats.org/officeDocument/2006/math">
                    <m:acc>
                      <m:accPr>
                        <m:chr m:val="̃"/>
                        <m:ctrlPr>
                          <a:rPr lang="pl-PL" sz="1800" i="1">
                            <a:latin typeface="Cambria Math"/>
                          </a:rPr>
                        </m:ctrlPr>
                      </m:accPr>
                      <m:e>
                        <m:r>
                          <a:rPr lang="pl-PL" sz="1800" i="1">
                            <a:latin typeface="Cambria Math"/>
                          </a:rPr>
                          <m:t>𝑉</m:t>
                        </m:r>
                      </m:e>
                    </m:acc>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rPr>
                      <m:t>=</m:t>
                    </m:r>
                    <m:r>
                      <a:rPr lang="pl-PL" sz="1800" i="1">
                        <a:latin typeface="Cambria Math"/>
                      </a:rPr>
                      <m:t>𝑉</m:t>
                    </m:r>
                    <m:d>
                      <m:dPr>
                        <m:begChr m:val="["/>
                        <m:endChr m:val="]"/>
                        <m:ctrlPr>
                          <a:rPr lang="pl-PL" sz="1800" i="1">
                            <a:latin typeface="Cambria Math"/>
                          </a:rPr>
                        </m:ctrlPr>
                      </m:dPr>
                      <m:e>
                        <m:r>
                          <a:rPr lang="pl-PL" sz="1800" i="1">
                            <a:latin typeface="Cambria Math"/>
                          </a:rPr>
                          <m:t>−</m:t>
                        </m:r>
                        <m:r>
                          <a:rPr lang="pl-PL" sz="1800" i="1">
                            <a:latin typeface="Cambria Math"/>
                          </a:rPr>
                          <m:t>𝑎</m:t>
                        </m:r>
                        <m:r>
                          <a:rPr lang="pl-PL" sz="1800" i="1">
                            <a:latin typeface="Cambria Math"/>
                          </a:rPr>
                          <m:t>,−</m:t>
                        </m:r>
                        <m:r>
                          <a:rPr lang="pl-PL" sz="1800" i="1">
                            <a:latin typeface="Cambria Math"/>
                          </a:rPr>
                          <m:t>𝑏</m:t>
                        </m:r>
                      </m:e>
                    </m:d>
                  </m:oMath>
                </a14:m>
                <a:r>
                  <a:rPr lang="pl-PL" sz="1800" dirty="0"/>
                  <a:t>.</a:t>
                </a:r>
              </a:p>
              <a:p>
                <a:pPr marL="0" indent="0">
                  <a:buNone/>
                </a:pPr>
                <a:endParaRPr lang="pl-PL" sz="1800" dirty="0" smtClean="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l="-1055"/>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spTree>
    <p:extLst>
      <p:ext uri="{BB962C8B-B14F-4D97-AF65-F5344CB8AC3E}">
        <p14:creationId xmlns:p14="http://schemas.microsoft.com/office/powerpoint/2010/main" val="21467554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ymbol zastępczy zawartości 1"/>
              <p:cNvSpPr>
                <a:spLocks noGrp="1"/>
              </p:cNvSpPr>
              <p:nvPr>
                <p:ph idx="1"/>
              </p:nvPr>
            </p:nvSpPr>
            <p:spPr>
              <a:xfrm>
                <a:off x="4067944" y="404664"/>
                <a:ext cx="4618856" cy="572149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l-PL" sz="1800" i="1" smtClean="0">
                          <a:latin typeface="Cambria Math"/>
                        </a:rPr>
                        <m:t>h</m:t>
                      </m:r>
                      <m:r>
                        <a:rPr lang="pl-PL" sz="1800" i="1" smtClean="0">
                          <a:latin typeface="Cambria Math"/>
                        </a:rPr>
                        <m:t>[</m:t>
                      </m:r>
                      <m:r>
                        <a:rPr lang="pl-PL" sz="1800" i="1" smtClean="0">
                          <a:latin typeface="Cambria Math"/>
                        </a:rPr>
                        <m:t>𝑖</m:t>
                      </m:r>
                      <m:r>
                        <a:rPr lang="pl-PL" sz="1800" i="1" smtClean="0">
                          <a:latin typeface="Cambria Math"/>
                        </a:rPr>
                        <m:t>,</m:t>
                      </m:r>
                      <m:r>
                        <a:rPr lang="pl-PL" sz="1800" i="1" smtClean="0">
                          <a:latin typeface="Cambria Math"/>
                        </a:rPr>
                        <m:t>𝑗</m:t>
                      </m:r>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b="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a:p>
              <a:p>
                <a:pPr marL="0" indent="0">
                  <a:buNone/>
                </a:pPr>
                <a:r>
                  <a:rPr lang="pl-PL" sz="1800" dirty="0" err="1" smtClean="0"/>
                  <a:t>Normally</a:t>
                </a:r>
                <a:r>
                  <a:rPr lang="pl-PL" sz="1800" dirty="0" smtClean="0"/>
                  <a:t> we </a:t>
                </a:r>
                <a:r>
                  <a:rPr lang="pl-PL" sz="1800" dirty="0" err="1" smtClean="0"/>
                  <a:t>define</a:t>
                </a:r>
                <a:r>
                  <a:rPr lang="pl-PL" sz="1800" dirty="0" smtClean="0"/>
                  <a:t> </a:t>
                </a:r>
                <a:r>
                  <a:rPr lang="pl-PL" sz="1800" dirty="0" err="1" smtClean="0"/>
                  <a:t>convolution</a:t>
                </a:r>
                <a:r>
                  <a:rPr lang="pl-PL" sz="1800" dirty="0" smtClean="0"/>
                  <a:t> as:</a:t>
                </a:r>
                <a:endParaRPr lang="pl-PL" sz="1800" dirty="0"/>
              </a:p>
              <a:p>
                <a:pPr marL="0" indent="0">
                  <a:buNone/>
                </a:pPr>
                <a14:m>
                  <m:oMathPara xmlns:m="http://schemas.openxmlformats.org/officeDocument/2006/math">
                    <m:oMathParaPr>
                      <m:jc m:val="centerGroup"/>
                    </m:oMathParaPr>
                    <m:oMath xmlns:m="http://schemas.openxmlformats.org/officeDocument/2006/math">
                      <m:r>
                        <a:rPr lang="pl-PL" sz="1800" b="0" i="1" smtClean="0">
                          <a:latin typeface="Cambria Math"/>
                        </a:rPr>
                        <m:t>(</m:t>
                      </m:r>
                      <m:r>
                        <a:rPr lang="pl-PL" sz="1800" b="0" i="1" smtClean="0">
                          <a:latin typeface="Cambria Math"/>
                        </a:rPr>
                        <m:t>𝑓</m:t>
                      </m:r>
                      <m:r>
                        <a:rPr lang="pl-PL" sz="1800" b="0" i="1" smtClean="0">
                          <a:latin typeface="Cambria Math"/>
                          <a:ea typeface="Cambria Math"/>
                        </a:rPr>
                        <m:t>∗</m:t>
                      </m:r>
                      <m:r>
                        <a:rPr lang="pl-PL" sz="1800" b="0" i="1" smtClean="0">
                          <a:latin typeface="Cambria Math"/>
                          <a:ea typeface="Cambria Math"/>
                        </a:rPr>
                        <m:t>𝑔</m:t>
                      </m:r>
                      <m:r>
                        <a:rPr lang="pl-PL" sz="1800" b="0" i="1" smtClean="0">
                          <a:latin typeface="Cambria Math"/>
                        </a:rPr>
                        <m:t>)(</m:t>
                      </m:r>
                      <m:r>
                        <a:rPr lang="pl-PL" sz="1800" b="0" i="1" smtClean="0">
                          <a:latin typeface="Cambria Math"/>
                        </a:rPr>
                        <m:t>𝑥</m:t>
                      </m:r>
                      <m:r>
                        <a:rPr lang="pl-PL" sz="1800" b="0" i="1" smtClean="0">
                          <a:latin typeface="Cambria Math"/>
                        </a:rPr>
                        <m:t>)=</m:t>
                      </m:r>
                      <m:nary>
                        <m:naryPr>
                          <m:limLoc m:val="undOvr"/>
                          <m:ctrlPr>
                            <a:rPr lang="pt-BR" sz="1800" i="1" smtClean="0">
                              <a:latin typeface="Cambria Math"/>
                            </a:rPr>
                          </m:ctrlPr>
                        </m:naryPr>
                        <m:sub>
                          <m:r>
                            <m:rPr>
                              <m:brk m:alnAt="24"/>
                            </m:rPr>
                            <a:rPr lang="pl-PL" sz="1800" b="0" i="1" smtClean="0">
                              <a:latin typeface="Cambria Math"/>
                            </a:rPr>
                            <m:t>−</m:t>
                          </m:r>
                          <m:r>
                            <a:rPr lang="pt-BR" sz="1800" i="1" smtClean="0">
                              <a:latin typeface="Cambria Math"/>
                              <a:ea typeface="Cambria Math"/>
                            </a:rPr>
                            <m:t>∞</m:t>
                          </m:r>
                        </m:sub>
                        <m:sup>
                          <m:r>
                            <a:rPr lang="pl-PL" sz="1800" b="0" i="1" smtClean="0">
                              <a:latin typeface="Cambria Math"/>
                            </a:rPr>
                            <m:t>+</m:t>
                          </m:r>
                          <m:r>
                            <m:rPr>
                              <m:brk m:alnAt="24"/>
                            </m:rPr>
                            <a:rPr lang="pt-BR" sz="1800" i="1">
                              <a:latin typeface="Cambria Math"/>
                              <a:ea typeface="Cambria Math"/>
                            </a:rPr>
                            <m:t>∞</m:t>
                          </m:r>
                        </m:sup>
                        <m:e>
                          <m:r>
                            <a:rPr lang="pl-PL" sz="1800" i="1">
                              <a:latin typeface="Cambria Math"/>
                            </a:rPr>
                            <m:t>𝑓</m:t>
                          </m:r>
                          <m:d>
                            <m:dPr>
                              <m:ctrlPr>
                                <a:rPr lang="pl-PL" sz="1800" i="1">
                                  <a:latin typeface="Cambria Math"/>
                                </a:rPr>
                              </m:ctrlPr>
                            </m:dPr>
                            <m:e>
                              <m:r>
                                <a:rPr lang="pl-PL" sz="1800" i="1">
                                  <a:latin typeface="Cambria Math"/>
                                </a:rPr>
                                <m:t>𝑧</m:t>
                              </m:r>
                            </m:e>
                          </m:d>
                          <m:r>
                            <a:rPr lang="pl-PL" sz="1800" i="1">
                              <a:latin typeface="Cambria Math"/>
                            </a:rPr>
                            <m:t>𝑔</m:t>
                          </m:r>
                          <m:d>
                            <m:dPr>
                              <m:ctrlPr>
                                <a:rPr lang="pl-PL" sz="1800" i="1">
                                  <a:latin typeface="Cambria Math"/>
                                </a:rPr>
                              </m:ctrlPr>
                            </m:dPr>
                            <m:e>
                              <m:r>
                                <a:rPr lang="pl-PL" sz="1800" i="1">
                                  <a:latin typeface="Cambria Math"/>
                                </a:rPr>
                                <m:t>𝑥</m:t>
                              </m:r>
                              <m:r>
                                <a:rPr lang="pl-PL" sz="1800" i="1">
                                  <a:latin typeface="Cambria Math"/>
                                </a:rPr>
                                <m:t>−</m:t>
                              </m:r>
                              <m:r>
                                <a:rPr lang="pl-PL" sz="1800" i="1">
                                  <a:latin typeface="Cambria Math"/>
                                </a:rPr>
                                <m:t>𝑧</m:t>
                              </m:r>
                            </m:e>
                          </m:d>
                          <m:r>
                            <a:rPr lang="pl-PL" sz="1800" i="1">
                              <a:latin typeface="Cambria Math"/>
                            </a:rPr>
                            <m:t>𝑑𝑧</m:t>
                          </m:r>
                        </m:e>
                      </m:nary>
                    </m:oMath>
                  </m:oMathPara>
                </a14:m>
                <a:endParaRPr lang="pl-PL" sz="1800" dirty="0" smtClean="0"/>
              </a:p>
              <a:p>
                <a:pPr marL="0" indent="0">
                  <a:buNone/>
                </a:pPr>
                <a:r>
                  <a:rPr lang="pl-PL" sz="1800" dirty="0" smtClean="0"/>
                  <a:t>for </a:t>
                </a:r>
                <a:r>
                  <a:rPr lang="en-GB" sz="1800" dirty="0" smtClean="0"/>
                  <a:t>square </a:t>
                </a:r>
                <a:r>
                  <a:rPr lang="en-GB" sz="1800" dirty="0" err="1"/>
                  <a:t>summable</a:t>
                </a:r>
                <a:r>
                  <a:rPr lang="en-GB" sz="1800" dirty="0"/>
                  <a:t> infinite dimensional vectors with index running over </a:t>
                </a:r>
                <a:r>
                  <a:rPr lang="pl-PL" sz="1800" dirty="0" err="1" smtClean="0"/>
                  <a:t>integral</a:t>
                </a:r>
                <a:r>
                  <a:rPr lang="pl-PL" sz="1800" dirty="0" smtClean="0"/>
                  <a:t> </a:t>
                </a:r>
                <a:r>
                  <a:rPr lang="pl-PL" sz="1800" dirty="0" err="1" smtClean="0"/>
                  <a:t>nrs</a:t>
                </a:r>
                <a:endParaRPr lang="pl-PL" sz="1800" dirty="0" smtClean="0"/>
              </a:p>
              <a:p>
                <a:pPr marL="0" indent="0">
                  <a:buNone/>
                </a:pPr>
                <a14:m>
                  <m:oMathPara xmlns:m="http://schemas.openxmlformats.org/officeDocument/2006/math">
                    <m:oMathParaPr>
                      <m:jc m:val="centerGroup"/>
                    </m:oMathParaPr>
                    <m:oMath xmlns:m="http://schemas.openxmlformats.org/officeDocument/2006/math">
                      <m:r>
                        <a:rPr lang="pl-PL" sz="1800" i="1">
                          <a:latin typeface="Cambria Math"/>
                        </a:rPr>
                        <m:t>(</m:t>
                      </m:r>
                      <m:r>
                        <a:rPr lang="pl-PL" sz="1800" i="1">
                          <a:latin typeface="Cambria Math"/>
                        </a:rPr>
                        <m:t>𝑓</m:t>
                      </m:r>
                      <m:r>
                        <a:rPr lang="pl-PL" sz="1800" i="1">
                          <a:latin typeface="Cambria Math"/>
                          <a:ea typeface="Cambria Math"/>
                        </a:rPr>
                        <m:t>∗</m:t>
                      </m:r>
                      <m:r>
                        <a:rPr lang="pl-PL" sz="1800" i="1">
                          <a:latin typeface="Cambria Math"/>
                          <a:ea typeface="Cambria Math"/>
                        </a:rPr>
                        <m:t>𝑔</m:t>
                      </m:r>
                      <m:r>
                        <a:rPr lang="pl-PL" sz="1800" i="1">
                          <a:latin typeface="Cambria Math"/>
                        </a:rPr>
                        <m:t>)(</m:t>
                      </m:r>
                      <m:r>
                        <a:rPr lang="pl-PL" sz="1800" b="0" i="1" smtClean="0">
                          <a:latin typeface="Cambria Math"/>
                        </a:rPr>
                        <m:t>𝑖</m:t>
                      </m:r>
                      <m:r>
                        <a:rPr lang="pl-PL" sz="1800" i="1">
                          <a:latin typeface="Cambria Math"/>
                        </a:rPr>
                        <m:t>)=</m:t>
                      </m:r>
                      <m:nary>
                        <m:naryPr>
                          <m:chr m:val="∑"/>
                          <m:supHide m:val="on"/>
                          <m:ctrlPr>
                            <a:rPr lang="pl-PL" sz="1800" i="1" smtClean="0">
                              <a:latin typeface="Cambria Math"/>
                            </a:rPr>
                          </m:ctrlPr>
                        </m:naryPr>
                        <m:sub>
                          <m:r>
                            <m:rPr>
                              <m:brk m:alnAt="7"/>
                            </m:rPr>
                            <a:rPr lang="pl-PL" sz="1800" b="0" i="1" smtClean="0">
                              <a:latin typeface="Cambria Math"/>
                            </a:rPr>
                            <m:t>𝑎</m:t>
                          </m:r>
                        </m:sub>
                        <m:sup/>
                        <m:e>
                          <m:r>
                            <a:rPr lang="pl-PL" sz="1800" i="1">
                              <a:latin typeface="Cambria Math"/>
                            </a:rPr>
                            <m:t>𝑓</m:t>
                          </m:r>
                          <m:d>
                            <m:dPr>
                              <m:ctrlPr>
                                <a:rPr lang="pl-PL" sz="1800" i="1">
                                  <a:latin typeface="Cambria Math"/>
                                </a:rPr>
                              </m:ctrlPr>
                            </m:dPr>
                            <m:e>
                              <m:r>
                                <a:rPr lang="pl-PL" sz="1800" b="0" i="1" smtClean="0">
                                  <a:latin typeface="Cambria Math"/>
                                </a:rPr>
                                <m:t>𝑎</m:t>
                              </m:r>
                            </m:e>
                          </m:d>
                          <m:r>
                            <a:rPr lang="pl-PL" sz="1800" i="1">
                              <a:latin typeface="Cambria Math"/>
                            </a:rPr>
                            <m:t>𝑔</m:t>
                          </m:r>
                          <m:d>
                            <m:dPr>
                              <m:ctrlPr>
                                <a:rPr lang="pl-PL" sz="1800" i="1">
                                  <a:latin typeface="Cambria Math"/>
                                </a:rPr>
                              </m:ctrlPr>
                            </m:dPr>
                            <m:e>
                              <m:r>
                                <a:rPr lang="pl-PL" sz="1800" b="0" i="1" smtClean="0">
                                  <a:latin typeface="Cambria Math"/>
                                </a:rPr>
                                <m:t>𝑖</m:t>
                              </m:r>
                              <m:r>
                                <a:rPr lang="pl-PL" sz="1800" i="1">
                                  <a:latin typeface="Cambria Math"/>
                                </a:rPr>
                                <m:t>−</m:t>
                              </m:r>
                              <m:r>
                                <a:rPr lang="pl-PL" sz="1800" b="0" i="1" smtClean="0">
                                  <a:latin typeface="Cambria Math"/>
                                </a:rPr>
                                <m:t>𝑎</m:t>
                              </m:r>
                            </m:e>
                          </m:d>
                        </m:e>
                      </m:nary>
                    </m:oMath>
                  </m:oMathPara>
                </a14:m>
                <a:endParaRPr lang="pl-PL" sz="1800" dirty="0" smtClean="0"/>
              </a:p>
              <a:p>
                <a:pPr marL="0" indent="0">
                  <a:buNone/>
                </a:pPr>
                <a:r>
                  <a:rPr lang="pl-PL" sz="1800" dirty="0" smtClean="0"/>
                  <a:t>and </a:t>
                </a:r>
                <a14:m>
                  <m:oMath xmlns:m="http://schemas.openxmlformats.org/officeDocument/2006/math">
                    <m:acc>
                      <m:accPr>
                        <m:chr m:val="̃"/>
                        <m:ctrlPr>
                          <a:rPr lang="pl-PL" sz="1800" i="1" smtClean="0">
                            <a:latin typeface="Cambria Math"/>
                          </a:rPr>
                        </m:ctrlPr>
                      </m:accPr>
                      <m:e>
                        <m:r>
                          <a:rPr lang="pl-PL" sz="1800" b="0" i="1" smtClean="0">
                            <a:latin typeface="Cambria Math"/>
                          </a:rPr>
                          <m:t>𝑉</m:t>
                        </m:r>
                      </m:e>
                    </m:acc>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b="0" i="1" smtClean="0">
                        <a:latin typeface="Cambria Math"/>
                      </a:rPr>
                      <m:t>=</m:t>
                    </m:r>
                    <m:r>
                      <a:rPr lang="pl-PL" sz="1800" i="1">
                        <a:latin typeface="Cambria Math"/>
                      </a:rPr>
                      <m:t>𝑉</m:t>
                    </m:r>
                    <m:d>
                      <m:dPr>
                        <m:begChr m:val="["/>
                        <m:endChr m:val="]"/>
                        <m:ctrlPr>
                          <a:rPr lang="pl-PL" sz="1800" i="1">
                            <a:latin typeface="Cambria Math"/>
                          </a:rPr>
                        </m:ctrlPr>
                      </m:dPr>
                      <m:e>
                        <m:r>
                          <a:rPr lang="pl-PL" sz="1800" b="0" i="1" smtClean="0">
                            <a:latin typeface="Cambria Math"/>
                          </a:rPr>
                          <m:t>−</m:t>
                        </m:r>
                        <m:r>
                          <a:rPr lang="pl-PL" sz="1800" i="1">
                            <a:latin typeface="Cambria Math"/>
                          </a:rPr>
                          <m:t>𝑎</m:t>
                        </m:r>
                        <m:r>
                          <a:rPr lang="pl-PL" sz="1800" i="1">
                            <a:latin typeface="Cambria Math"/>
                          </a:rPr>
                          <m:t>,−</m:t>
                        </m:r>
                        <m:r>
                          <a:rPr lang="pl-PL" sz="1800" i="1">
                            <a:latin typeface="Cambria Math"/>
                          </a:rPr>
                          <m:t>𝑏</m:t>
                        </m:r>
                      </m:e>
                    </m:d>
                  </m:oMath>
                </a14:m>
                <a:r>
                  <a:rPr lang="pl-PL" sz="1800" dirty="0" smtClean="0"/>
                  <a:t>.</a:t>
                </a:r>
              </a:p>
              <a:p>
                <a:pPr marL="0" indent="0">
                  <a:buNone/>
                </a:pPr>
                <a:r>
                  <a:rPr lang="pl-PL" sz="1800" dirty="0" smtClean="0"/>
                  <a:t>C</a:t>
                </a:r>
                <a:r>
                  <a:rPr lang="en-GB" sz="1800" dirty="0" smtClean="0"/>
                  <a:t>an </a:t>
                </a:r>
                <a:r>
                  <a:rPr lang="pl-PL" sz="1800" dirty="0" err="1" smtClean="0"/>
                  <a:t>expressed</a:t>
                </a:r>
                <a:r>
                  <a:rPr lang="pl-PL" sz="1800" dirty="0" smtClean="0"/>
                  <a:t> </a:t>
                </a:r>
                <a:r>
                  <a:rPr lang="en-GB" sz="1800" dirty="0" smtClean="0"/>
                  <a:t>as </a:t>
                </a:r>
                <a:r>
                  <a:rPr lang="en-GB" sz="1800" dirty="0"/>
                  <a:t>multiplication by </a:t>
                </a:r>
                <a:r>
                  <a:rPr lang="pl-PL" sz="1800" dirty="0" smtClean="0"/>
                  <a:t>(</a:t>
                </a:r>
                <a:r>
                  <a:rPr lang="pl-PL" sz="1800" dirty="0" err="1" smtClean="0"/>
                  <a:t>usually</a:t>
                </a:r>
                <a:r>
                  <a:rPr lang="pl-PL" sz="1800" dirty="0" smtClean="0"/>
                  <a:t>)</a:t>
                </a:r>
                <a:br>
                  <a:rPr lang="pl-PL" sz="1800" dirty="0" smtClean="0"/>
                </a:br>
                <a:r>
                  <a:rPr lang="en-GB" sz="1800" dirty="0" smtClean="0"/>
                  <a:t>a </a:t>
                </a:r>
                <a:r>
                  <a:rPr lang="pl-PL" sz="1800" dirty="0" err="1" smtClean="0"/>
                  <a:t>sparse</a:t>
                </a:r>
                <a:r>
                  <a:rPr lang="pl-PL" sz="1800" dirty="0" smtClean="0"/>
                  <a:t> </a:t>
                </a:r>
                <a:r>
                  <a:rPr lang="en-GB" sz="1800" dirty="0" smtClean="0"/>
                  <a:t>matrix</a:t>
                </a:r>
                <a:r>
                  <a:rPr lang="pl-PL" sz="1800" dirty="0" smtClean="0"/>
                  <a:t>:</a:t>
                </a:r>
              </a:p>
              <a:p>
                <a:r>
                  <a:rPr lang="pl-PL" sz="1800" dirty="0" smtClean="0"/>
                  <a:t>in 1D – by a </a:t>
                </a:r>
                <a:r>
                  <a:rPr lang="en-GB" sz="1800" i="1" dirty="0" smtClean="0"/>
                  <a:t>Toeplitz</a:t>
                </a:r>
                <a:r>
                  <a:rPr lang="pl-PL" sz="1800" i="1" dirty="0" smtClean="0"/>
                  <a:t> </a:t>
                </a:r>
                <a:r>
                  <a:rPr lang="en-GB" sz="1800" i="1" dirty="0" smtClean="0"/>
                  <a:t>matrix</a:t>
                </a:r>
                <a:endParaRPr lang="en-GB" sz="1800" i="1" dirty="0"/>
              </a:p>
              <a:p>
                <a:r>
                  <a:rPr lang="pl-PL" sz="1800" dirty="0" smtClean="0"/>
                  <a:t>i</a:t>
                </a:r>
                <a:r>
                  <a:rPr lang="en-GB" sz="1800" dirty="0" smtClean="0"/>
                  <a:t>n </a:t>
                </a:r>
                <a:r>
                  <a:rPr lang="pl-PL" sz="1800" dirty="0" smtClean="0"/>
                  <a:t>2D –</a:t>
                </a:r>
                <a:r>
                  <a:rPr lang="en-GB" sz="1800" dirty="0" smtClean="0"/>
                  <a:t> a</a:t>
                </a:r>
                <a:r>
                  <a:rPr lang="pl-PL" sz="1800" dirty="0" smtClean="0"/>
                  <a:t> </a:t>
                </a:r>
                <a:r>
                  <a:rPr lang="en-GB" sz="1800" i="1" dirty="0" smtClean="0"/>
                  <a:t>doubly </a:t>
                </a:r>
                <a:r>
                  <a:rPr lang="en-GB" sz="1800" i="1" dirty="0"/>
                  <a:t>block </a:t>
                </a:r>
                <a:r>
                  <a:rPr lang="en-GB" sz="1800" i="1" dirty="0" err="1"/>
                  <a:t>circulant</a:t>
                </a:r>
                <a:r>
                  <a:rPr lang="en-GB" sz="1800" i="1" dirty="0"/>
                  <a:t> matrix</a:t>
                </a:r>
              </a:p>
              <a:p>
                <a:pPr marL="0" indent="0">
                  <a:buNone/>
                </a:pPr>
                <a:endParaRPr lang="pl-PL" sz="1800" dirty="0" smtClean="0"/>
              </a:p>
            </p:txBody>
          </p:sp>
        </mc:Choice>
        <mc:Fallback xmlns="">
          <p:sp>
            <p:nvSpPr>
              <p:cNvPr id="2" name="Symbol zastępczy zawartości 1"/>
              <p:cNvSpPr>
                <a:spLocks noGrp="1" noRot="1" noChangeAspect="1" noMove="1" noResize="1" noEditPoints="1" noAdjustHandles="1" noChangeArrowheads="1" noChangeShapeType="1" noTextEdit="1"/>
              </p:cNvSpPr>
              <p:nvPr>
                <p:ph idx="1"/>
              </p:nvPr>
            </p:nvSpPr>
            <p:spPr>
              <a:xfrm>
                <a:off x="4067944" y="404664"/>
                <a:ext cx="4618856" cy="5721499"/>
              </a:xfrm>
              <a:blipFill rotWithShape="1">
                <a:blip r:embed="rId3"/>
                <a:stretch>
                  <a:fillRect l="-1055"/>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spTree>
    <p:extLst>
      <p:ext uri="{BB962C8B-B14F-4D97-AF65-F5344CB8AC3E}">
        <p14:creationId xmlns:p14="http://schemas.microsoft.com/office/powerpoint/2010/main" val="2341196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smtClean="0"/>
              <a:t>VIDEO</a:t>
            </a:r>
            <a:endParaRPr lang="en-GB"/>
          </a:p>
        </p:txBody>
      </p:sp>
      <p:sp>
        <p:nvSpPr>
          <p:cNvPr id="6" name="Symbol zastępczy tekstu 5"/>
          <p:cNvSpPr>
            <a:spLocks noGrp="1"/>
          </p:cNvSpPr>
          <p:nvPr>
            <p:ph type="body" idx="1"/>
          </p:nvPr>
        </p:nvSpPr>
        <p:spPr/>
        <p:txBody>
          <a:bodyPr/>
          <a:lstStyle/>
          <a:p>
            <a:r>
              <a:rPr lang="en-GB" dirty="0">
                <a:hlinkClick r:id="rId2"/>
              </a:rPr>
              <a:t>https://www.youtube.com/watch?v=FwFduRA_L6Q</a:t>
            </a:r>
            <a:endParaRPr lang="en-GB" dirty="0"/>
          </a:p>
        </p:txBody>
      </p:sp>
    </p:spTree>
    <p:extLst>
      <p:ext uri="{BB962C8B-B14F-4D97-AF65-F5344CB8AC3E}">
        <p14:creationId xmlns:p14="http://schemas.microsoft.com/office/powerpoint/2010/main" val="24579409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en-GB" sz="1800" dirty="0" smtClean="0"/>
              <a:t>Everything </a:t>
            </a:r>
            <a:r>
              <a:rPr lang="en-GB" sz="1800" dirty="0"/>
              <a:t>else stays the same</a:t>
            </a:r>
            <a:r>
              <a:rPr lang="pl-PL" sz="1800" dirty="0"/>
              <a:t>:</a:t>
            </a:r>
            <a:endParaRPr lang="en-GB" sz="1800" dirty="0"/>
          </a:p>
          <a:p>
            <a:pPr marL="285750" indent="-285750">
              <a:buFont typeface="Arial" panose="020B0604020202020204" pitchFamily="34" charset="0"/>
              <a:buChar char="•"/>
            </a:pPr>
            <a:r>
              <a:rPr lang="en-GB" sz="1800" dirty="0"/>
              <a:t>Maximum likelihood</a:t>
            </a:r>
          </a:p>
          <a:p>
            <a:pPr marL="285750" indent="-285750">
              <a:buFont typeface="Arial" panose="020B0604020202020204" pitchFamily="34" charset="0"/>
              <a:buChar char="•"/>
            </a:pPr>
            <a:r>
              <a:rPr lang="en-GB" sz="1800" dirty="0" smtClean="0"/>
              <a:t>Back-propagation</a:t>
            </a:r>
            <a:endParaRPr lang="pl-PL" sz="1800" dirty="0"/>
          </a:p>
        </p:txBody>
      </p:sp>
      <p:pic>
        <p:nvPicPr>
          <p:cNvPr id="16387" name="Picture 3" descr="D:\Users\XNOTE\OneDrive - Uniwersytet Jagielloński\Backup_26.01\Dokumenty\Naukowe\AnalizaDanych\_WYKŁADY\NeuralNets_moje\_Materiały\no_padding_no_strid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14063"/>
            <a:ext cx="3096344" cy="32866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r>
                        <a:rPr lang="pl-PL" sz="1800" i="1" smtClean="0">
                          <a:latin typeface="Cambria Math"/>
                        </a:rPr>
                        <m:t>[</m:t>
                      </m:r>
                      <m:r>
                        <a:rPr lang="pl-PL" sz="1800" i="1" smtClean="0">
                          <a:latin typeface="Cambria Math"/>
                        </a:rPr>
                        <m:t>𝑖</m:t>
                      </m:r>
                      <m:r>
                        <a:rPr lang="pl-PL" sz="1800" i="1" smtClean="0">
                          <a:latin typeface="Cambria Math"/>
                        </a:rPr>
                        <m:t>,</m:t>
                      </m:r>
                      <m:r>
                        <a:rPr lang="pl-PL" sz="1800" i="1" smtClean="0">
                          <a:latin typeface="Cambria Math"/>
                        </a:rPr>
                        <m:t>𝑗</m:t>
                      </m:r>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a:p>
              <a:p>
                <a:pPr marL="0" indent="0">
                  <a:buFont typeface="Arial" panose="020B0604020202020204" pitchFamily="34" charset="0"/>
                  <a:buNone/>
                </a:pPr>
                <a:r>
                  <a:rPr lang="pl-PL" sz="1800" dirty="0" err="1" smtClean="0"/>
                  <a:t>Actually</a:t>
                </a:r>
                <a:r>
                  <a:rPr lang="pl-PL" sz="1800" dirty="0" smtClean="0"/>
                  <a:t> </a:t>
                </a:r>
                <a:r>
                  <a:rPr lang="pl-PL" sz="1800" dirty="0" err="1" smtClean="0"/>
                  <a:t>it’s</a:t>
                </a:r>
                <a:r>
                  <a:rPr lang="pl-PL" sz="1800" dirty="0" smtClean="0"/>
                  <a:t> a </a:t>
                </a:r>
                <a:r>
                  <a:rPr lang="pl-PL" sz="1800" i="1" dirty="0" smtClean="0"/>
                  <a:t>cross-</a:t>
                </a:r>
                <a:r>
                  <a:rPr lang="pl-PL" sz="1800" i="1" dirty="0" err="1" smtClean="0"/>
                  <a:t>correlation</a:t>
                </a:r>
                <a:r>
                  <a:rPr lang="pl-PL" sz="1800" i="1" dirty="0" smtClean="0"/>
                  <a:t>.</a:t>
                </a:r>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4"/>
                <a:stretch>
                  <a:fillRect l="-1055"/>
                </a:stretch>
              </a:blipFill>
            </p:spPr>
            <p:txBody>
              <a:bodyPr/>
              <a:lstStyle/>
              <a:p>
                <a:r>
                  <a:rPr lang="en-GB">
                    <a:noFill/>
                  </a:rPr>
                  <a:t> </a:t>
                </a:r>
              </a:p>
            </p:txBody>
          </p:sp>
        </mc:Fallback>
      </mc:AlternateContent>
      <p:sp>
        <p:nvSpPr>
          <p:cNvPr id="9" name="pole tekstowe 8"/>
          <p:cNvSpPr txBox="1"/>
          <p:nvPr/>
        </p:nvSpPr>
        <p:spPr>
          <a:xfrm>
            <a:off x="576064" y="6207695"/>
            <a:ext cx="3635896" cy="461665"/>
          </a:xfrm>
          <a:prstGeom prst="rect">
            <a:avLst/>
          </a:prstGeom>
          <a:noFill/>
        </p:spPr>
        <p:txBody>
          <a:bodyPr wrap="square" rtlCol="0">
            <a:spAutoFit/>
          </a:bodyPr>
          <a:lstStyle/>
          <a:p>
            <a:r>
              <a:rPr lang="pl-PL" sz="1200" dirty="0" smtClean="0"/>
              <a:t>Source:</a:t>
            </a:r>
            <a:br>
              <a:rPr lang="pl-PL" sz="1200" dirty="0" smtClean="0"/>
            </a:br>
            <a:r>
              <a:rPr lang="en-GB" sz="1200" dirty="0" smtClean="0">
                <a:hlinkClick r:id="rId5"/>
              </a:rPr>
              <a:t>https</a:t>
            </a:r>
            <a:r>
              <a:rPr lang="en-GB" sz="1200" dirty="0">
                <a:hlinkClick r:id="rId5"/>
              </a:rPr>
              <a:t>://github.com/vdumoulin/conv_arithmetic</a:t>
            </a:r>
            <a:endParaRPr lang="en-GB" sz="1200" i="1" dirty="0"/>
          </a:p>
        </p:txBody>
      </p:sp>
    </p:spTree>
    <p:extLst>
      <p:ext uri="{BB962C8B-B14F-4D97-AF65-F5344CB8AC3E}">
        <p14:creationId xmlns:p14="http://schemas.microsoft.com/office/powerpoint/2010/main" val="21467554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a:t>s</a:t>
            </a:r>
            <a:r>
              <a:rPr lang="pl-PL" sz="1800" dirty="0" err="1" smtClean="0"/>
              <a:t>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endParaRPr lang="pl-PL" sz="1800" dirty="0" smtClean="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09399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b="1" dirty="0" err="1" smtClean="0"/>
              <a:t>sparse</a:t>
            </a:r>
            <a:r>
              <a:rPr lang="pl-PL" sz="1800" b="1" dirty="0" smtClean="0"/>
              <a:t> </a:t>
            </a:r>
            <a:r>
              <a:rPr lang="pl-PL" sz="1800" b="1" dirty="0" err="1" smtClean="0"/>
              <a:t>interactions</a:t>
            </a:r>
            <a:r>
              <a:rPr lang="pl-PL" sz="1800" b="1" dirty="0" smtClean="0"/>
              <a:t>/</a:t>
            </a:r>
            <a:r>
              <a:rPr lang="pl-PL" sz="1800" b="1" dirty="0" err="1" smtClean="0"/>
              <a:t>connectivity</a:t>
            </a:r>
            <a:r>
              <a:rPr lang="pl-PL" sz="1800" b="1" dirty="0" smtClean="0"/>
              <a:t>/</a:t>
            </a:r>
            <a:r>
              <a:rPr lang="pl-PL" sz="1800" b="1" dirty="0" err="1" smtClean="0"/>
              <a:t>weights</a:t>
            </a:r>
            <a:endParaRPr lang="pl-PL" sz="1800" b="1" dirty="0" smtClean="0"/>
          </a:p>
          <a:p>
            <a:pPr marL="285750" indent="-285750">
              <a:buFont typeface="Arial" panose="020B0604020202020204" pitchFamily="34" charset="0"/>
              <a:buChar char="•"/>
            </a:pPr>
            <a:r>
              <a:rPr lang="pl-PL" sz="1800" dirty="0" err="1"/>
              <a:t>parameter</a:t>
            </a:r>
            <a:r>
              <a:rPr lang="pl-PL" sz="1800" dirty="0"/>
              <a:t> </a:t>
            </a:r>
            <a:r>
              <a:rPr lang="pl-PL" sz="1800" dirty="0" err="1"/>
              <a:t>sharing</a:t>
            </a:r>
            <a:r>
              <a:rPr lang="pl-PL" sz="1800" dirty="0"/>
              <a:t>/</a:t>
            </a:r>
            <a:r>
              <a:rPr lang="pl-PL" sz="1800" dirty="0" err="1"/>
              <a:t>tied</a:t>
            </a:r>
            <a:r>
              <a:rPr lang="pl-PL" sz="1800" dirty="0"/>
              <a:t> </a:t>
            </a:r>
            <a:r>
              <a:rPr lang="pl-PL" sz="1800" dirty="0" err="1"/>
              <a:t>weights</a:t>
            </a:r>
            <a:endParaRPr lang="pl-PL" sz="1800" dirty="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Sparse</a:t>
                </a:r>
                <a:r>
                  <a:rPr lang="pl-PL" sz="1800" dirty="0" smtClean="0"/>
                  <a:t> </a:t>
                </a:r>
                <a:r>
                  <a:rPr lang="pl-PL" sz="1800" dirty="0" err="1" smtClean="0"/>
                  <a:t>weights</a:t>
                </a:r>
                <a:r>
                  <a:rPr lang="pl-PL" sz="1800" dirty="0" smtClean="0"/>
                  <a:t>:</a:t>
                </a:r>
                <a:endParaRPr lang="pl-PL" sz="1800" dirty="0"/>
              </a:p>
              <a:p>
                <a14:m>
                  <m:oMath xmlns:m="http://schemas.openxmlformats.org/officeDocument/2006/math">
                    <m:r>
                      <a:rPr lang="pl-PL" sz="1800" i="1">
                        <a:latin typeface="Cambria Math"/>
                      </a:rPr>
                      <m:t>𝑉</m:t>
                    </m:r>
                    <m:d>
                      <m:dPr>
                        <m:begChr m:val="["/>
                        <m:endChr m:val="]"/>
                        <m:ctrlPr>
                          <a:rPr lang="pl-PL" sz="1800" i="1">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i="1">
                            <a:latin typeface="Cambria Math"/>
                          </a:rPr>
                          <m:t>𝑎</m:t>
                        </m:r>
                        <m:r>
                          <a:rPr lang="pl-PL" sz="1800" i="1">
                            <a:latin typeface="Cambria Math"/>
                          </a:rPr>
                          <m:t>,</m:t>
                        </m:r>
                        <m:r>
                          <a:rPr lang="pl-PL" sz="1800" i="1">
                            <a:latin typeface="Cambria Math"/>
                          </a:rPr>
                          <m:t>𝑏</m:t>
                        </m:r>
                      </m:e>
                    </m:d>
                  </m:oMath>
                </a14:m>
                <a:r>
                  <a:rPr lang="pl-PL" sz="1800" i="1" dirty="0" smtClean="0"/>
                  <a:t> </a:t>
                </a:r>
                <a:r>
                  <a:rPr lang="pl-PL" sz="1800" dirty="0" smtClean="0"/>
                  <a:t>- </a:t>
                </a:r>
                <a:r>
                  <a:rPr lang="pl-PL" sz="1800" dirty="0" err="1" smtClean="0"/>
                  <a:t>every</a:t>
                </a:r>
                <a:r>
                  <a:rPr lang="pl-PL" sz="1800" dirty="0" smtClean="0"/>
                  <a:t> </a:t>
                </a:r>
                <a:r>
                  <a:rPr lang="pl-PL" sz="1800" dirty="0" err="1" smtClean="0"/>
                  <a:t>input</a:t>
                </a:r>
                <a:r>
                  <a:rPr lang="pl-PL" sz="1800" dirty="0" smtClean="0"/>
                  <a:t> unit </a:t>
                </a:r>
                <a:r>
                  <a:rPr lang="pl-PL" sz="1800" dirty="0" err="1" smtClean="0"/>
                  <a:t>interacts</a:t>
                </a:r>
                <a:r>
                  <a:rPr lang="pl-PL" sz="1800" dirty="0" smtClean="0"/>
                  <a:t> with </a:t>
                </a:r>
                <a:r>
                  <a:rPr lang="pl-PL" sz="1800" dirty="0" err="1" smtClean="0"/>
                  <a:t>every</a:t>
                </a:r>
                <a:r>
                  <a:rPr lang="pl-PL" sz="1800" dirty="0" smtClean="0"/>
                  <a:t> </a:t>
                </a:r>
                <a:r>
                  <a:rPr lang="pl-PL" sz="1800" dirty="0" err="1" smtClean="0"/>
                  <a:t>output</a:t>
                </a:r>
                <a:r>
                  <a:rPr lang="pl-PL" sz="1800" dirty="0" smtClean="0"/>
                  <a:t> unit versus </a:t>
                </a:r>
                <a14:m>
                  <m:oMath xmlns:m="http://schemas.openxmlformats.org/officeDocument/2006/math">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oMath>
                </a14:m>
                <a:endParaRPr lang="pl-PL" sz="1800" dirty="0" smtClean="0"/>
              </a:p>
              <a:p>
                <a:r>
                  <a:rPr lang="pl-PL" sz="1800" dirty="0" err="1" smtClean="0"/>
                  <a:t>reduced</a:t>
                </a:r>
                <a:r>
                  <a:rPr lang="pl-PL" sz="1800" dirty="0" smtClean="0"/>
                  <a:t> </a:t>
                </a:r>
                <a:r>
                  <a:rPr lang="pl-PL" sz="1800" dirty="0"/>
                  <a:t>model </a:t>
                </a:r>
                <a:r>
                  <a:rPr lang="pl-PL" sz="1800" dirty="0" err="1" smtClean="0"/>
                  <a:t>memory</a:t>
                </a:r>
                <a:r>
                  <a:rPr lang="pl-PL" sz="1800" dirty="0" smtClean="0"/>
                  <a:t> </a:t>
                </a:r>
                <a:r>
                  <a:rPr lang="pl-PL" sz="1800" dirty="0" err="1" smtClean="0"/>
                  <a:t>requirements</a:t>
                </a:r>
                <a:endParaRPr lang="pl-PL" sz="1800" dirty="0" smtClean="0"/>
              </a:p>
              <a:p>
                <a:r>
                  <a:rPr lang="en-GB" sz="1800" dirty="0" smtClean="0"/>
                  <a:t>improve</a:t>
                </a:r>
                <a:r>
                  <a:rPr lang="pl-PL" sz="1800" dirty="0" smtClean="0"/>
                  <a:t>d</a:t>
                </a:r>
                <a:r>
                  <a:rPr lang="en-GB" sz="1800" dirty="0" smtClean="0"/>
                  <a:t> statistical eﬃciency</a:t>
                </a:r>
                <a:endParaRPr lang="pl-PL" sz="1800" dirty="0" smtClean="0"/>
              </a:p>
              <a:p>
                <a:r>
                  <a:rPr lang="pl-PL" sz="1800" dirty="0" err="1" smtClean="0"/>
                  <a:t>fewer</a:t>
                </a:r>
                <a:r>
                  <a:rPr lang="pl-PL" sz="1800" dirty="0" smtClean="0"/>
                  <a:t> </a:t>
                </a:r>
                <a:r>
                  <a:rPr lang="pl-PL" sz="1800" dirty="0" err="1" smtClean="0"/>
                  <a:t>computations</a:t>
                </a:r>
                <a:r>
                  <a:rPr lang="pl-PL" sz="1800" dirty="0" smtClean="0"/>
                  <a:t> </a:t>
                </a:r>
                <a:r>
                  <a:rPr lang="pl-PL" sz="1800" dirty="0"/>
                  <a:t>(</a:t>
                </a:r>
                <a:r>
                  <a:rPr lang="pl-PL" sz="1800" dirty="0" err="1"/>
                  <a:t>several</a:t>
                </a:r>
                <a:r>
                  <a:rPr lang="pl-PL" sz="1800" dirty="0"/>
                  <a:t> </a:t>
                </a:r>
                <a:r>
                  <a:rPr lang="pl-PL" sz="1800" dirty="0" err="1"/>
                  <a:t>orders</a:t>
                </a:r>
                <a:r>
                  <a:rPr lang="pl-PL" sz="1800" dirty="0"/>
                  <a:t> of </a:t>
                </a:r>
                <a:r>
                  <a:rPr lang="pl-PL" sz="1800" dirty="0" err="1"/>
                  <a:t>magnitude</a:t>
                </a:r>
                <a:r>
                  <a:rPr lang="pl-PL" sz="1800" dirty="0"/>
                  <a:t> less)</a:t>
                </a:r>
              </a:p>
              <a:p>
                <a:r>
                  <a:rPr lang="pl-PL" sz="1800" dirty="0" err="1" smtClean="0"/>
                  <a:t>deep</a:t>
                </a:r>
                <a:r>
                  <a:rPr lang="pl-PL" sz="1800" dirty="0" smtClean="0"/>
                  <a:t> </a:t>
                </a:r>
                <a:r>
                  <a:rPr lang="pl-PL" sz="1800" dirty="0" err="1" smtClean="0"/>
                  <a:t>layers</a:t>
                </a:r>
                <a:r>
                  <a:rPr lang="pl-PL" sz="1800" dirty="0" smtClean="0"/>
                  <a:t> </a:t>
                </a:r>
                <a:r>
                  <a:rPr lang="pl-PL" sz="1800" dirty="0" err="1" smtClean="0"/>
                  <a:t>seeing</a:t>
                </a:r>
                <a:r>
                  <a:rPr lang="pl-PL" sz="1800" dirty="0" smtClean="0"/>
                  <a:t> </a:t>
                </a:r>
                <a:r>
                  <a:rPr lang="pl-PL" sz="1800" dirty="0" err="1" smtClean="0"/>
                  <a:t>larger</a:t>
                </a:r>
                <a:r>
                  <a:rPr lang="pl-PL" sz="1800" dirty="0" smtClean="0"/>
                  <a:t> </a:t>
                </a:r>
                <a:r>
                  <a:rPr lang="pl-PL" sz="1800" dirty="0" err="1" smtClean="0"/>
                  <a:t>portion</a:t>
                </a:r>
                <a:r>
                  <a:rPr lang="pl-PL" sz="1800" dirty="0" smtClean="0"/>
                  <a:t> of </a:t>
                </a:r>
                <a:r>
                  <a:rPr lang="pl-PL" sz="1800" dirty="0" err="1" smtClean="0"/>
                  <a:t>input</a:t>
                </a:r>
                <a:endParaRPr lang="pl-PL" sz="1800"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843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662" t="51416" r="19372"/>
          <a:stretch/>
        </p:blipFill>
        <p:spPr bwMode="auto">
          <a:xfrm>
            <a:off x="5214900" y="3861048"/>
            <a:ext cx="2885492" cy="2870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4872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b="1" dirty="0" err="1" smtClean="0"/>
              <a:t>sparse</a:t>
            </a:r>
            <a:r>
              <a:rPr lang="pl-PL" sz="1800" b="1" dirty="0" smtClean="0"/>
              <a:t> </a:t>
            </a:r>
            <a:r>
              <a:rPr lang="pl-PL" sz="1800" b="1" dirty="0" err="1" smtClean="0"/>
              <a:t>interactions</a:t>
            </a:r>
            <a:r>
              <a:rPr lang="pl-PL" sz="1800" b="1" dirty="0" smtClean="0"/>
              <a:t>/</a:t>
            </a:r>
            <a:r>
              <a:rPr lang="pl-PL" sz="1800" b="1" dirty="0" err="1" smtClean="0"/>
              <a:t>connectivity</a:t>
            </a:r>
            <a:r>
              <a:rPr lang="pl-PL" sz="1800" b="1" dirty="0" smtClean="0"/>
              <a:t>/</a:t>
            </a:r>
            <a:r>
              <a:rPr lang="pl-PL" sz="1800" b="1" dirty="0" err="1" smtClean="0"/>
              <a:t>weights</a:t>
            </a:r>
            <a:endParaRPr lang="pl-PL" sz="1800" b="1" dirty="0" smtClean="0"/>
          </a:p>
          <a:p>
            <a:pPr marL="285750" indent="-285750">
              <a:buFont typeface="Arial" panose="020B0604020202020204" pitchFamily="34" charset="0"/>
              <a:buChar char="•"/>
            </a:pPr>
            <a:r>
              <a:rPr lang="pl-PL" sz="1800" dirty="0" err="1"/>
              <a:t>parameter</a:t>
            </a:r>
            <a:r>
              <a:rPr lang="pl-PL" sz="1800" dirty="0"/>
              <a:t> </a:t>
            </a:r>
            <a:r>
              <a:rPr lang="pl-PL" sz="1800" dirty="0" err="1"/>
              <a:t>sharing</a:t>
            </a:r>
            <a:r>
              <a:rPr lang="pl-PL" sz="1800" dirty="0"/>
              <a:t>/</a:t>
            </a:r>
            <a:r>
              <a:rPr lang="pl-PL" sz="1800" dirty="0" err="1"/>
              <a:t>tied</a:t>
            </a:r>
            <a:r>
              <a:rPr lang="pl-PL" sz="1800" dirty="0"/>
              <a:t> </a:t>
            </a:r>
            <a:r>
              <a:rPr lang="pl-PL" sz="1800" dirty="0" err="1"/>
              <a:t>weights</a:t>
            </a:r>
            <a:endParaRPr lang="pl-PL" sz="1800" dirty="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Sparse</a:t>
                </a:r>
                <a:r>
                  <a:rPr lang="pl-PL" sz="1800" dirty="0" smtClean="0"/>
                  <a:t> </a:t>
                </a:r>
                <a:r>
                  <a:rPr lang="pl-PL" sz="1800" dirty="0" err="1" smtClean="0"/>
                  <a:t>weights</a:t>
                </a:r>
                <a:r>
                  <a:rPr lang="pl-PL" sz="1800" dirty="0" smtClean="0"/>
                  <a:t>:</a:t>
                </a:r>
                <a:endParaRPr lang="pl-PL" sz="1800" dirty="0"/>
              </a:p>
              <a:p>
                <a14:m>
                  <m:oMath xmlns:m="http://schemas.openxmlformats.org/officeDocument/2006/math">
                    <m:r>
                      <a:rPr lang="pl-PL" sz="1800" i="1">
                        <a:latin typeface="Cambria Math"/>
                      </a:rPr>
                      <m:t>𝑉</m:t>
                    </m:r>
                    <m:d>
                      <m:dPr>
                        <m:begChr m:val="["/>
                        <m:endChr m:val="]"/>
                        <m:ctrlPr>
                          <a:rPr lang="pl-PL" sz="1800" i="1">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i="1">
                            <a:latin typeface="Cambria Math"/>
                          </a:rPr>
                          <m:t>𝑎</m:t>
                        </m:r>
                        <m:r>
                          <a:rPr lang="pl-PL" sz="1800" i="1">
                            <a:latin typeface="Cambria Math"/>
                          </a:rPr>
                          <m:t>,</m:t>
                        </m:r>
                        <m:r>
                          <a:rPr lang="pl-PL" sz="1800" i="1">
                            <a:latin typeface="Cambria Math"/>
                          </a:rPr>
                          <m:t>𝑏</m:t>
                        </m:r>
                      </m:e>
                    </m:d>
                  </m:oMath>
                </a14:m>
                <a:r>
                  <a:rPr lang="pl-PL" sz="1800" i="1" dirty="0" smtClean="0"/>
                  <a:t> </a:t>
                </a:r>
                <a:r>
                  <a:rPr lang="pl-PL" sz="1800" dirty="0" smtClean="0"/>
                  <a:t>- </a:t>
                </a:r>
                <a:r>
                  <a:rPr lang="pl-PL" sz="1800" dirty="0" err="1" smtClean="0"/>
                  <a:t>every</a:t>
                </a:r>
                <a:r>
                  <a:rPr lang="pl-PL" sz="1800" dirty="0" smtClean="0"/>
                  <a:t> </a:t>
                </a:r>
                <a:r>
                  <a:rPr lang="pl-PL" sz="1800" dirty="0" err="1" smtClean="0"/>
                  <a:t>input</a:t>
                </a:r>
                <a:r>
                  <a:rPr lang="pl-PL" sz="1800" dirty="0" smtClean="0"/>
                  <a:t> unit </a:t>
                </a:r>
                <a:r>
                  <a:rPr lang="pl-PL" sz="1800" dirty="0" err="1" smtClean="0"/>
                  <a:t>interacts</a:t>
                </a:r>
                <a:r>
                  <a:rPr lang="pl-PL" sz="1800" dirty="0" smtClean="0"/>
                  <a:t> with </a:t>
                </a:r>
                <a:r>
                  <a:rPr lang="pl-PL" sz="1800" dirty="0" err="1" smtClean="0"/>
                  <a:t>every</a:t>
                </a:r>
                <a:r>
                  <a:rPr lang="pl-PL" sz="1800" dirty="0" smtClean="0"/>
                  <a:t> </a:t>
                </a:r>
                <a:r>
                  <a:rPr lang="pl-PL" sz="1800" dirty="0" err="1" smtClean="0"/>
                  <a:t>output</a:t>
                </a:r>
                <a:r>
                  <a:rPr lang="pl-PL" sz="1800" dirty="0" smtClean="0"/>
                  <a:t> unit versus </a:t>
                </a:r>
                <a14:m>
                  <m:oMath xmlns:m="http://schemas.openxmlformats.org/officeDocument/2006/math">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oMath>
                </a14:m>
                <a:endParaRPr lang="pl-PL" sz="1800" dirty="0" smtClean="0"/>
              </a:p>
              <a:p>
                <a:r>
                  <a:rPr lang="pl-PL" sz="1800" dirty="0" err="1" smtClean="0"/>
                  <a:t>reduced</a:t>
                </a:r>
                <a:r>
                  <a:rPr lang="pl-PL" sz="1800" dirty="0" smtClean="0"/>
                  <a:t> </a:t>
                </a:r>
                <a:r>
                  <a:rPr lang="pl-PL" sz="1800" dirty="0"/>
                  <a:t>model </a:t>
                </a:r>
                <a:r>
                  <a:rPr lang="pl-PL" sz="1800" dirty="0" err="1" smtClean="0"/>
                  <a:t>memory</a:t>
                </a:r>
                <a:r>
                  <a:rPr lang="pl-PL" sz="1800" dirty="0" smtClean="0"/>
                  <a:t> </a:t>
                </a:r>
                <a:r>
                  <a:rPr lang="pl-PL" sz="1800" dirty="0" err="1" smtClean="0"/>
                  <a:t>requirements</a:t>
                </a:r>
                <a:endParaRPr lang="pl-PL" sz="1800" dirty="0" smtClean="0"/>
              </a:p>
              <a:p>
                <a:r>
                  <a:rPr lang="en-GB" sz="1800" dirty="0" smtClean="0"/>
                  <a:t>improve</a:t>
                </a:r>
                <a:r>
                  <a:rPr lang="pl-PL" sz="1800" dirty="0" smtClean="0"/>
                  <a:t>d</a:t>
                </a:r>
                <a:r>
                  <a:rPr lang="en-GB" sz="1800" dirty="0" smtClean="0"/>
                  <a:t> statistical eﬃciency</a:t>
                </a:r>
                <a:endParaRPr lang="pl-PL" sz="1800" dirty="0" smtClean="0"/>
              </a:p>
              <a:p>
                <a:r>
                  <a:rPr lang="pl-PL" sz="1800" dirty="0" err="1" smtClean="0"/>
                  <a:t>fewer</a:t>
                </a:r>
                <a:r>
                  <a:rPr lang="pl-PL" sz="1800" dirty="0" smtClean="0"/>
                  <a:t> </a:t>
                </a:r>
                <a:r>
                  <a:rPr lang="pl-PL" sz="1800" dirty="0" err="1" smtClean="0"/>
                  <a:t>computations</a:t>
                </a:r>
                <a:r>
                  <a:rPr lang="pl-PL" sz="1800" dirty="0" smtClean="0"/>
                  <a:t> </a:t>
                </a:r>
                <a:r>
                  <a:rPr lang="pl-PL" sz="1800" dirty="0"/>
                  <a:t>(</a:t>
                </a:r>
                <a:r>
                  <a:rPr lang="pl-PL" sz="1800" dirty="0" err="1"/>
                  <a:t>several</a:t>
                </a:r>
                <a:r>
                  <a:rPr lang="pl-PL" sz="1800" dirty="0"/>
                  <a:t> </a:t>
                </a:r>
                <a:r>
                  <a:rPr lang="pl-PL" sz="1800" dirty="0" err="1"/>
                  <a:t>orders</a:t>
                </a:r>
                <a:r>
                  <a:rPr lang="pl-PL" sz="1800" dirty="0"/>
                  <a:t> of </a:t>
                </a:r>
                <a:r>
                  <a:rPr lang="pl-PL" sz="1800" dirty="0" err="1"/>
                  <a:t>magnitude</a:t>
                </a:r>
                <a:r>
                  <a:rPr lang="pl-PL" sz="1800" dirty="0"/>
                  <a:t> less)</a:t>
                </a:r>
              </a:p>
              <a:p>
                <a:r>
                  <a:rPr lang="pl-PL" sz="1800" dirty="0" err="1" smtClean="0"/>
                  <a:t>deep</a:t>
                </a:r>
                <a:r>
                  <a:rPr lang="pl-PL" sz="1800" dirty="0" smtClean="0"/>
                  <a:t> </a:t>
                </a:r>
                <a:r>
                  <a:rPr lang="pl-PL" sz="1800" dirty="0" err="1" smtClean="0"/>
                  <a:t>layers</a:t>
                </a:r>
                <a:r>
                  <a:rPr lang="pl-PL" sz="1800" dirty="0" smtClean="0"/>
                  <a:t> </a:t>
                </a:r>
                <a:r>
                  <a:rPr lang="pl-PL" sz="1800" dirty="0" err="1" smtClean="0"/>
                  <a:t>seeing</a:t>
                </a:r>
                <a:r>
                  <a:rPr lang="pl-PL" sz="1800" dirty="0" smtClean="0"/>
                  <a:t> </a:t>
                </a:r>
                <a:r>
                  <a:rPr lang="pl-PL" sz="1800" dirty="0" err="1" smtClean="0"/>
                  <a:t>larger</a:t>
                </a:r>
                <a:r>
                  <a:rPr lang="pl-PL" sz="1800" dirty="0" smtClean="0"/>
                  <a:t> </a:t>
                </a:r>
                <a:r>
                  <a:rPr lang="pl-PL" sz="1800" dirty="0" err="1" smtClean="0"/>
                  <a:t>portion</a:t>
                </a:r>
                <a:r>
                  <a:rPr lang="pl-PL" sz="1800" dirty="0" smtClean="0"/>
                  <a:t> of </a:t>
                </a:r>
                <a:r>
                  <a:rPr lang="pl-PL" sz="1800" dirty="0" err="1" smtClean="0"/>
                  <a:t>input</a:t>
                </a:r>
                <a:endParaRPr lang="pl-PL" sz="1800"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355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610" t="72043" r="20165"/>
          <a:stretch/>
        </p:blipFill>
        <p:spPr bwMode="auto">
          <a:xfrm>
            <a:off x="4338373" y="3933056"/>
            <a:ext cx="4338083" cy="248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8270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b="1" dirty="0" err="1"/>
              <a:t>p</a:t>
            </a:r>
            <a:r>
              <a:rPr lang="pl-PL" sz="1800" b="1" dirty="0" err="1" smtClean="0"/>
              <a:t>arameter</a:t>
            </a:r>
            <a:r>
              <a:rPr lang="pl-PL" sz="1800" b="1" dirty="0" smtClean="0"/>
              <a:t> </a:t>
            </a:r>
            <a:r>
              <a:rPr lang="pl-PL" sz="1800" b="1" dirty="0" err="1" smtClean="0"/>
              <a:t>sharing</a:t>
            </a:r>
            <a:r>
              <a:rPr lang="pl-PL" sz="1800" b="1" dirty="0" smtClean="0"/>
              <a:t>/</a:t>
            </a:r>
            <a:r>
              <a:rPr lang="pl-PL" sz="1800" b="1" dirty="0" err="1" smtClean="0"/>
              <a:t>tied</a:t>
            </a:r>
            <a:r>
              <a:rPr lang="pl-PL" sz="1800" b="1" dirty="0" smtClean="0"/>
              <a:t> </a:t>
            </a:r>
            <a:r>
              <a:rPr lang="pl-PL" sz="1800" b="1" dirty="0" err="1" smtClean="0"/>
              <a:t>weights</a:t>
            </a:r>
            <a:endParaRPr lang="pl-PL" sz="1800" b="1" dirty="0" smtClean="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Tied</a:t>
                </a:r>
                <a:r>
                  <a:rPr lang="pl-PL" sz="1800" dirty="0" smtClean="0"/>
                  <a:t> </a:t>
                </a:r>
                <a:r>
                  <a:rPr lang="pl-PL" sz="1800" dirty="0" err="1" smtClean="0"/>
                  <a:t>weights</a:t>
                </a:r>
                <a:r>
                  <a:rPr lang="pl-PL" sz="1800" dirty="0" smtClean="0"/>
                  <a:t>:</a:t>
                </a:r>
                <a:endParaRPr lang="pl-PL" sz="1800" dirty="0"/>
              </a:p>
              <a:p>
                <a14:m>
                  <m:oMath xmlns:m="http://schemas.openxmlformats.org/officeDocument/2006/math">
                    <m:r>
                      <a:rPr lang="pl-PL" sz="1800" i="1">
                        <a:latin typeface="Cambria Math"/>
                      </a:rPr>
                      <m:t>𝑉</m:t>
                    </m:r>
                    <m:d>
                      <m:dPr>
                        <m:begChr m:val="["/>
                        <m:endChr m:val="]"/>
                        <m:ctrlPr>
                          <a:rPr lang="pl-PL" sz="1800" i="1">
                            <a:latin typeface="Cambria Math"/>
                          </a:rPr>
                        </m:ctrlPr>
                      </m:dPr>
                      <m:e>
                        <m:r>
                          <a:rPr lang="pl-PL" sz="1800" b="0" i="1" smtClean="0">
                            <a:latin typeface="Cambria Math"/>
                          </a:rPr>
                          <m:t>𝑖</m:t>
                        </m:r>
                        <m:r>
                          <a:rPr lang="pl-PL" sz="1800" b="0" i="1" smtClean="0">
                            <a:latin typeface="Cambria Math"/>
                          </a:rPr>
                          <m:t>,</m:t>
                        </m:r>
                        <m:r>
                          <a:rPr lang="pl-PL" sz="1800" b="0" i="1" smtClean="0">
                            <a:latin typeface="Cambria Math"/>
                          </a:rPr>
                          <m:t>𝑗</m:t>
                        </m:r>
                        <m:r>
                          <a:rPr lang="pl-PL" sz="1800" b="0" i="1" smtClean="0">
                            <a:latin typeface="Cambria Math"/>
                          </a:rPr>
                          <m:t>,</m:t>
                        </m:r>
                        <m:r>
                          <a:rPr lang="pl-PL" sz="1800" i="1">
                            <a:latin typeface="Cambria Math"/>
                          </a:rPr>
                          <m:t>𝑎</m:t>
                        </m:r>
                        <m:r>
                          <a:rPr lang="pl-PL" sz="1800" i="1">
                            <a:latin typeface="Cambria Math"/>
                          </a:rPr>
                          <m:t>,</m:t>
                        </m:r>
                        <m:r>
                          <a:rPr lang="pl-PL" sz="1800" i="1">
                            <a:latin typeface="Cambria Math"/>
                          </a:rPr>
                          <m:t>𝑏</m:t>
                        </m:r>
                      </m:e>
                    </m:d>
                  </m:oMath>
                </a14:m>
                <a:r>
                  <a:rPr lang="pl-PL" sz="1800" i="1" dirty="0" smtClean="0"/>
                  <a:t> </a:t>
                </a:r>
                <a:r>
                  <a:rPr lang="pl-PL" sz="1800" dirty="0" smtClean="0"/>
                  <a:t>- </a:t>
                </a:r>
                <a:r>
                  <a:rPr lang="pl-PL" sz="1800" dirty="0" err="1" smtClean="0"/>
                  <a:t>every</a:t>
                </a:r>
                <a:r>
                  <a:rPr lang="pl-PL" sz="1800" dirty="0" smtClean="0"/>
                  <a:t> </a:t>
                </a:r>
                <a:r>
                  <a:rPr lang="pl-PL" sz="1800" dirty="0" err="1" smtClean="0"/>
                  <a:t>input</a:t>
                </a:r>
                <a:r>
                  <a:rPr lang="pl-PL" sz="1800" dirty="0" smtClean="0"/>
                  <a:t> unit </a:t>
                </a:r>
                <a:r>
                  <a:rPr lang="pl-PL" sz="1800" dirty="0" err="1" smtClean="0"/>
                  <a:t>interacts</a:t>
                </a:r>
                <a:r>
                  <a:rPr lang="pl-PL" sz="1800" dirty="0" smtClean="0"/>
                  <a:t> with </a:t>
                </a:r>
                <a:r>
                  <a:rPr lang="pl-PL" sz="1800" dirty="0" err="1" smtClean="0"/>
                  <a:t>every</a:t>
                </a:r>
                <a:r>
                  <a:rPr lang="pl-PL" sz="1800" dirty="0" smtClean="0"/>
                  <a:t> </a:t>
                </a:r>
                <a:r>
                  <a:rPr lang="pl-PL" sz="1800" dirty="0" err="1" smtClean="0"/>
                  <a:t>output</a:t>
                </a:r>
                <a:r>
                  <a:rPr lang="pl-PL" sz="1800" dirty="0" smtClean="0"/>
                  <a:t> unit versus </a:t>
                </a:r>
                <a14:m>
                  <m:oMath xmlns:m="http://schemas.openxmlformats.org/officeDocument/2006/math">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oMath>
                </a14:m>
                <a:endParaRPr lang="pl-PL" sz="1800"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2842980"/>
            <a:ext cx="3907334" cy="310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753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b="1" dirty="0" err="1" smtClean="0"/>
              <a:t>equivariant</a:t>
            </a:r>
            <a:r>
              <a:rPr lang="pl-PL" sz="1800" b="1" dirty="0" smtClean="0"/>
              <a:t> </a:t>
            </a:r>
            <a:r>
              <a:rPr lang="pl-PL" sz="1800" b="1" dirty="0" err="1" smtClean="0"/>
              <a:t>representations</a:t>
            </a:r>
            <a:endParaRPr lang="en-GB" sz="1800" b="1"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Equivariance</a:t>
                </a:r>
                <a:r>
                  <a:rPr lang="pl-PL" sz="1800" dirty="0" smtClean="0"/>
                  <a:t> to </a:t>
                </a:r>
                <a:r>
                  <a:rPr lang="pl-PL" sz="1800" dirty="0" err="1" smtClean="0"/>
                  <a:t>translation</a:t>
                </a:r>
                <a:r>
                  <a:rPr lang="pl-PL" sz="1800" dirty="0" smtClean="0"/>
                  <a:t>:</a:t>
                </a:r>
                <a:endParaRPr lang="pl-PL" sz="1800" dirty="0"/>
              </a:p>
              <a:p>
                <a:r>
                  <a:rPr lang="en-GB" sz="1800" i="1" dirty="0"/>
                  <a:t>f(x) </a:t>
                </a:r>
                <a:r>
                  <a:rPr lang="en-GB" sz="1800" dirty="0"/>
                  <a:t>is </a:t>
                </a:r>
                <a:r>
                  <a:rPr lang="en-GB" sz="1800" dirty="0" err="1"/>
                  <a:t>equivariant</a:t>
                </a:r>
                <a:r>
                  <a:rPr lang="en-GB" sz="1800" dirty="0"/>
                  <a:t> to a </a:t>
                </a:r>
                <a:r>
                  <a:rPr lang="en-GB" sz="1800" dirty="0" smtClean="0"/>
                  <a:t>function</a:t>
                </a:r>
                <a:r>
                  <a:rPr lang="pl-PL" sz="1800" dirty="0" smtClean="0"/>
                  <a:t> </a:t>
                </a:r>
                <a:r>
                  <a:rPr lang="en-GB" sz="1800" i="1" dirty="0" smtClean="0"/>
                  <a:t>g</a:t>
                </a:r>
                <a:r>
                  <a:rPr lang="pl-PL" sz="1800" dirty="0" smtClean="0"/>
                  <a:t> </a:t>
                </a:r>
                <a:r>
                  <a:rPr lang="en-GB" sz="1800" dirty="0" smtClean="0"/>
                  <a:t>if</a:t>
                </a:r>
                <a:r>
                  <a:rPr lang="pl-PL" sz="1800" dirty="0" smtClean="0"/>
                  <a:t> </a:t>
                </a:r>
                <a:r>
                  <a:rPr lang="pl-PL" sz="1800" i="1" dirty="0" smtClean="0"/>
                  <a:t>f</a:t>
                </a:r>
                <a:r>
                  <a:rPr lang="en-GB" sz="1800" i="1" dirty="0" smtClean="0"/>
                  <a:t>(g(x))=</a:t>
                </a:r>
                <a:r>
                  <a:rPr lang="en-GB" sz="1800" i="1" dirty="0"/>
                  <a:t>g(f(x</a:t>
                </a:r>
                <a:r>
                  <a:rPr lang="en-GB" sz="1800" i="1" dirty="0" smtClean="0"/>
                  <a:t>))</a:t>
                </a:r>
                <a:r>
                  <a:rPr lang="pl-PL" sz="1800" i="1" dirty="0" smtClean="0"/>
                  <a:t>,</a:t>
                </a:r>
                <a:r>
                  <a:rPr lang="pl-PL" sz="1800" dirty="0" smtClean="0"/>
                  <a:t> </a:t>
                </a:r>
                <a:r>
                  <a:rPr lang="pl-PL" sz="1800" dirty="0" err="1" smtClean="0"/>
                  <a:t>which</a:t>
                </a:r>
                <a:r>
                  <a:rPr lang="pl-PL" sz="1800" dirty="0" smtClean="0"/>
                  <a:t> </a:t>
                </a:r>
                <a:r>
                  <a:rPr lang="pl-PL" sz="1800" dirty="0" err="1" smtClean="0"/>
                  <a:t>means</a:t>
                </a:r>
                <a:endParaRPr lang="pl-PL" sz="1800" dirty="0" smtClean="0"/>
              </a:p>
              <a:p>
                <a:r>
                  <a:rPr lang="pl-PL" sz="1800" dirty="0"/>
                  <a:t>i</a:t>
                </a:r>
                <a:r>
                  <a:rPr lang="en-GB" sz="1800" dirty="0" smtClean="0"/>
                  <a:t>f </a:t>
                </a:r>
                <a:r>
                  <a:rPr lang="en-GB" sz="1800" dirty="0"/>
                  <a:t>we move </a:t>
                </a:r>
                <a:r>
                  <a:rPr lang="pl-PL" sz="1800" dirty="0" err="1" smtClean="0"/>
                  <a:t>an</a:t>
                </a:r>
                <a:r>
                  <a:rPr lang="pl-PL" sz="1800" dirty="0" smtClean="0"/>
                  <a:t> </a:t>
                </a:r>
                <a:r>
                  <a:rPr lang="en-GB" sz="1800" dirty="0" smtClean="0"/>
                  <a:t>object </a:t>
                </a:r>
                <a:r>
                  <a:rPr lang="en-GB" sz="1800" dirty="0"/>
                  <a:t>in </a:t>
                </a:r>
                <a:r>
                  <a:rPr lang="en-GB" sz="1800" dirty="0" smtClean="0"/>
                  <a:t>the</a:t>
                </a:r>
                <a:r>
                  <a:rPr lang="pl-PL" sz="1800" dirty="0" smtClean="0"/>
                  <a:t> </a:t>
                </a:r>
                <a:r>
                  <a:rPr lang="en-GB" sz="1800" dirty="0" smtClean="0"/>
                  <a:t>input</a:t>
                </a:r>
                <a:r>
                  <a:rPr lang="en-GB" sz="1800" dirty="0"/>
                  <a:t>, its representation will move the same amount in the </a:t>
                </a:r>
                <a:r>
                  <a:rPr lang="en-GB" sz="1800" dirty="0" smtClean="0"/>
                  <a:t>output</a:t>
                </a:r>
                <a:endParaRPr lang="pl-PL" sz="1800" dirty="0"/>
              </a:p>
              <a:p>
                <a:r>
                  <a:rPr lang="pl-PL" sz="1800" dirty="0" err="1" smtClean="0"/>
                  <a:t>useful</a:t>
                </a:r>
                <a:r>
                  <a:rPr lang="pl-PL" sz="1800" dirty="0" smtClean="0"/>
                  <a:t> for </a:t>
                </a:r>
                <a:r>
                  <a:rPr lang="pl-PL" sz="1800" dirty="0" err="1" smtClean="0"/>
                  <a:t>edge</a:t>
                </a:r>
                <a:r>
                  <a:rPr lang="pl-PL" sz="1800" dirty="0" smtClean="0"/>
                  <a:t> </a:t>
                </a:r>
                <a:r>
                  <a:rPr lang="pl-PL" sz="1800" dirty="0" err="1" smtClean="0"/>
                  <a:t>detection</a:t>
                </a:r>
                <a:endParaRPr lang="en-GB" sz="1800" dirty="0"/>
              </a:p>
              <a:p>
                <a:endParaRPr lang="pl-PL" sz="1800" i="1"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r="-396"/>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572816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b="1" dirty="0" err="1" smtClean="0"/>
              <a:t>equivariant</a:t>
            </a:r>
            <a:r>
              <a:rPr lang="pl-PL" sz="1800" b="1" dirty="0" smtClean="0"/>
              <a:t> </a:t>
            </a:r>
            <a:r>
              <a:rPr lang="pl-PL" sz="1800" b="1" dirty="0" err="1" smtClean="0"/>
              <a:t>representations</a:t>
            </a:r>
            <a:endParaRPr lang="en-GB" sz="1800" b="1"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Equivariance</a:t>
                </a:r>
                <a:r>
                  <a:rPr lang="pl-PL" sz="1800" dirty="0" smtClean="0"/>
                  <a:t> to </a:t>
                </a:r>
                <a:r>
                  <a:rPr lang="pl-PL" sz="1800" dirty="0" err="1" smtClean="0"/>
                  <a:t>translation</a:t>
                </a:r>
                <a:r>
                  <a:rPr lang="pl-PL" sz="1800" dirty="0" smtClean="0"/>
                  <a:t>:</a:t>
                </a:r>
                <a:endParaRPr lang="pl-PL" sz="1800" dirty="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1637" y="1628800"/>
            <a:ext cx="4939206" cy="287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82762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b="1" dirty="0" err="1" smtClean="0"/>
              <a:t>equivariant</a:t>
            </a:r>
            <a:r>
              <a:rPr lang="pl-PL" sz="1800" b="1" dirty="0" smtClean="0"/>
              <a:t> </a:t>
            </a:r>
            <a:r>
              <a:rPr lang="pl-PL" sz="1800" b="1" dirty="0" err="1" smtClean="0"/>
              <a:t>representations</a:t>
            </a:r>
            <a:endParaRPr lang="en-GB" sz="1800" b="1"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Equivariance</a:t>
                </a:r>
                <a:r>
                  <a:rPr lang="pl-PL" sz="1800" dirty="0" smtClean="0"/>
                  <a:t> to </a:t>
                </a:r>
                <a:r>
                  <a:rPr lang="pl-PL" sz="1800" dirty="0" err="1" smtClean="0"/>
                  <a:t>translation</a:t>
                </a:r>
                <a:r>
                  <a:rPr lang="pl-PL" sz="1800" dirty="0" smtClean="0"/>
                  <a:t>:</a:t>
                </a:r>
                <a:endParaRPr lang="pl-PL" sz="1800" dirty="0"/>
              </a:p>
              <a:p>
                <a:r>
                  <a:rPr lang="en-GB" sz="1800" i="1" dirty="0"/>
                  <a:t>f(x) </a:t>
                </a:r>
                <a:r>
                  <a:rPr lang="en-GB" sz="1800" dirty="0"/>
                  <a:t>is </a:t>
                </a:r>
                <a:r>
                  <a:rPr lang="en-GB" sz="1800" dirty="0" err="1"/>
                  <a:t>equivariant</a:t>
                </a:r>
                <a:r>
                  <a:rPr lang="en-GB" sz="1800" dirty="0"/>
                  <a:t> to a </a:t>
                </a:r>
                <a:r>
                  <a:rPr lang="en-GB" sz="1800" dirty="0" smtClean="0"/>
                  <a:t>function</a:t>
                </a:r>
                <a:r>
                  <a:rPr lang="pl-PL" sz="1800" dirty="0" smtClean="0"/>
                  <a:t> </a:t>
                </a:r>
                <a:r>
                  <a:rPr lang="en-GB" sz="1800" i="1" dirty="0" smtClean="0"/>
                  <a:t>g</a:t>
                </a:r>
                <a:r>
                  <a:rPr lang="pl-PL" sz="1800" dirty="0" smtClean="0"/>
                  <a:t> </a:t>
                </a:r>
                <a:r>
                  <a:rPr lang="en-GB" sz="1800" dirty="0" smtClean="0"/>
                  <a:t>if</a:t>
                </a:r>
                <a:r>
                  <a:rPr lang="pl-PL" sz="1800" dirty="0" smtClean="0"/>
                  <a:t> </a:t>
                </a:r>
                <a:r>
                  <a:rPr lang="pl-PL" sz="1800" i="1" dirty="0" smtClean="0"/>
                  <a:t>f</a:t>
                </a:r>
                <a:r>
                  <a:rPr lang="en-GB" sz="1800" i="1" dirty="0" smtClean="0"/>
                  <a:t>(g(x))=</a:t>
                </a:r>
                <a:r>
                  <a:rPr lang="en-GB" sz="1800" i="1" dirty="0"/>
                  <a:t>g(f(x</a:t>
                </a:r>
                <a:r>
                  <a:rPr lang="en-GB" sz="1800" i="1" dirty="0" smtClean="0"/>
                  <a:t>))</a:t>
                </a:r>
                <a:r>
                  <a:rPr lang="pl-PL" sz="1800" i="1" dirty="0" smtClean="0"/>
                  <a:t>,</a:t>
                </a:r>
                <a:r>
                  <a:rPr lang="pl-PL" sz="1800" dirty="0" smtClean="0"/>
                  <a:t> </a:t>
                </a:r>
                <a:r>
                  <a:rPr lang="pl-PL" sz="1800" dirty="0" err="1" smtClean="0"/>
                  <a:t>which</a:t>
                </a:r>
                <a:r>
                  <a:rPr lang="pl-PL" sz="1800" dirty="0" smtClean="0"/>
                  <a:t> </a:t>
                </a:r>
                <a:r>
                  <a:rPr lang="pl-PL" sz="1800" dirty="0" err="1" smtClean="0"/>
                  <a:t>means</a:t>
                </a:r>
                <a:endParaRPr lang="pl-PL" sz="1800" dirty="0" smtClean="0"/>
              </a:p>
              <a:p>
                <a:r>
                  <a:rPr lang="pl-PL" sz="1800" dirty="0"/>
                  <a:t>i</a:t>
                </a:r>
                <a:r>
                  <a:rPr lang="en-GB" sz="1800" dirty="0" smtClean="0"/>
                  <a:t>f </a:t>
                </a:r>
                <a:r>
                  <a:rPr lang="en-GB" sz="1800" dirty="0"/>
                  <a:t>we move </a:t>
                </a:r>
                <a:r>
                  <a:rPr lang="pl-PL" sz="1800" dirty="0" err="1" smtClean="0"/>
                  <a:t>an</a:t>
                </a:r>
                <a:r>
                  <a:rPr lang="pl-PL" sz="1800" dirty="0" smtClean="0"/>
                  <a:t> </a:t>
                </a:r>
                <a:r>
                  <a:rPr lang="en-GB" sz="1800" dirty="0" smtClean="0"/>
                  <a:t>object </a:t>
                </a:r>
                <a:r>
                  <a:rPr lang="en-GB" sz="1800" dirty="0"/>
                  <a:t>in </a:t>
                </a:r>
                <a:r>
                  <a:rPr lang="en-GB" sz="1800" dirty="0" smtClean="0"/>
                  <a:t>the</a:t>
                </a:r>
                <a:r>
                  <a:rPr lang="pl-PL" sz="1800" dirty="0" smtClean="0"/>
                  <a:t> </a:t>
                </a:r>
                <a:r>
                  <a:rPr lang="en-GB" sz="1800" dirty="0" smtClean="0"/>
                  <a:t>input</a:t>
                </a:r>
                <a:r>
                  <a:rPr lang="en-GB" sz="1800" dirty="0"/>
                  <a:t>, its representation will move the same amount in the </a:t>
                </a:r>
                <a:r>
                  <a:rPr lang="en-GB" sz="1800" dirty="0" smtClean="0"/>
                  <a:t>output</a:t>
                </a:r>
                <a:endParaRPr lang="pl-PL" sz="1800" dirty="0"/>
              </a:p>
              <a:p>
                <a:r>
                  <a:rPr lang="pl-PL" sz="1800" dirty="0" err="1" smtClean="0"/>
                  <a:t>useful</a:t>
                </a:r>
                <a:r>
                  <a:rPr lang="pl-PL" sz="1800" dirty="0" smtClean="0"/>
                  <a:t> for </a:t>
                </a:r>
                <a:r>
                  <a:rPr lang="pl-PL" sz="1800" dirty="0" err="1" smtClean="0"/>
                  <a:t>edge</a:t>
                </a:r>
                <a:r>
                  <a:rPr lang="pl-PL" sz="1800" dirty="0" smtClean="0"/>
                  <a:t> </a:t>
                </a:r>
                <a:r>
                  <a:rPr lang="pl-PL" sz="1800" dirty="0" err="1" smtClean="0"/>
                  <a:t>detection</a:t>
                </a:r>
                <a:endParaRPr lang="pl-PL" sz="1800" dirty="0" smtClean="0"/>
              </a:p>
              <a:p>
                <a:r>
                  <a:rPr lang="pl-PL" sz="1800" dirty="0" err="1" smtClean="0"/>
                  <a:t>useful</a:t>
                </a:r>
                <a:r>
                  <a:rPr lang="pl-PL" sz="1800" dirty="0" smtClean="0"/>
                  <a:t> for data </a:t>
                </a:r>
                <a:r>
                  <a:rPr lang="pl-PL" sz="1800" dirty="0" err="1" smtClean="0"/>
                  <a:t>without</a:t>
                </a:r>
                <a:r>
                  <a:rPr lang="pl-PL" sz="1800" dirty="0" smtClean="0"/>
                  <a:t> </a:t>
                </a:r>
                <a:r>
                  <a:rPr lang="pl-PL" sz="1800" dirty="0" err="1" smtClean="0"/>
                  <a:t>fixed</a:t>
                </a:r>
                <a:r>
                  <a:rPr lang="pl-PL" sz="1800" dirty="0" smtClean="0"/>
                  <a:t> </a:t>
                </a:r>
                <a:r>
                  <a:rPr lang="pl-PL" sz="1800" dirty="0" err="1" smtClean="0"/>
                  <a:t>shape</a:t>
                </a:r>
                <a:endParaRPr lang="pl-PL" sz="1800" dirty="0" smtClean="0"/>
              </a:p>
              <a:p>
                <a:r>
                  <a:rPr lang="pl-PL" sz="1800" dirty="0" smtClean="0"/>
                  <a:t>not </a:t>
                </a:r>
                <a:r>
                  <a:rPr lang="pl-PL" sz="1800" dirty="0" err="1" smtClean="0"/>
                  <a:t>useful</a:t>
                </a:r>
                <a:r>
                  <a:rPr lang="pl-PL" sz="1800" dirty="0" smtClean="0"/>
                  <a:t> for </a:t>
                </a:r>
                <a:r>
                  <a:rPr lang="en-GB" sz="1800" dirty="0"/>
                  <a:t>processing images </a:t>
                </a:r>
                <a:r>
                  <a:rPr lang="en-GB" sz="1800" dirty="0" err="1" smtClean="0"/>
                  <a:t>centered</a:t>
                </a:r>
                <a:r>
                  <a:rPr lang="en-GB" sz="1800" dirty="0" smtClean="0"/>
                  <a:t> </a:t>
                </a:r>
                <a:r>
                  <a:rPr lang="en-GB" sz="1800" dirty="0"/>
                  <a:t>on an individual’s face</a:t>
                </a:r>
              </a:p>
              <a:p>
                <a:endParaRPr lang="en-GB" sz="1800" dirty="0"/>
              </a:p>
              <a:p>
                <a:endParaRPr lang="pl-PL" sz="1800" i="1"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r="-396"/>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3431133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Why</a:t>
            </a:r>
            <a:r>
              <a:rPr lang="pl-PL" sz="2800" dirty="0" smtClean="0"/>
              <a:t> </a:t>
            </a:r>
            <a:r>
              <a:rPr lang="pl-PL" sz="2800" dirty="0" err="1" smtClean="0"/>
              <a:t>convolution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b="1" dirty="0" err="1" smtClean="0"/>
              <a:t>equivariant</a:t>
            </a:r>
            <a:r>
              <a:rPr lang="pl-PL" sz="1800" b="1" dirty="0" smtClean="0"/>
              <a:t> </a:t>
            </a:r>
            <a:r>
              <a:rPr lang="pl-PL" sz="1800" b="1" dirty="0" err="1" smtClean="0"/>
              <a:t>representations</a:t>
            </a:r>
            <a:endParaRPr lang="en-GB" sz="1800" b="1" dirty="0"/>
          </a:p>
        </p:txBody>
      </p:sp>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i="1">
                          <a:latin typeface="Cambria Math"/>
                        </a:rPr>
                        <m:t>𝑢</m:t>
                      </m:r>
                      <m:r>
                        <a:rPr lang="pl-PL" sz="1800" i="1">
                          <a:latin typeface="Cambria Math"/>
                        </a:rPr>
                        <m:t>+</m:t>
                      </m:r>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m:oMathPara>
                </a14:m>
                <a:endParaRPr lang="pl-PL" sz="1800" i="1" dirty="0" smtClean="0">
                  <a:ea typeface="Cambria Math"/>
                </a:endParaRPr>
              </a:p>
              <a:p>
                <a:pPr marL="0" indent="0">
                  <a:buNone/>
                </a:pPr>
                <a:r>
                  <a:rPr lang="pl-PL" sz="1800" dirty="0" err="1" smtClean="0"/>
                  <a:t>Equivariance</a:t>
                </a:r>
                <a:r>
                  <a:rPr lang="pl-PL" sz="1800" dirty="0" smtClean="0"/>
                  <a:t> to </a:t>
                </a:r>
                <a:r>
                  <a:rPr lang="pl-PL" sz="1800" dirty="0" err="1" smtClean="0"/>
                  <a:t>translation</a:t>
                </a:r>
                <a:r>
                  <a:rPr lang="pl-PL" sz="1800" dirty="0" smtClean="0"/>
                  <a:t>:</a:t>
                </a:r>
                <a:endParaRPr lang="pl-PL" sz="1800" dirty="0"/>
              </a:p>
              <a:p>
                <a:r>
                  <a:rPr lang="en-GB" sz="1800" i="1" dirty="0"/>
                  <a:t>f(x) </a:t>
                </a:r>
                <a:r>
                  <a:rPr lang="en-GB" sz="1800" dirty="0"/>
                  <a:t>is </a:t>
                </a:r>
                <a:r>
                  <a:rPr lang="en-GB" sz="1800" dirty="0" err="1"/>
                  <a:t>equivariant</a:t>
                </a:r>
                <a:r>
                  <a:rPr lang="en-GB" sz="1800" dirty="0"/>
                  <a:t> to a </a:t>
                </a:r>
                <a:r>
                  <a:rPr lang="en-GB" sz="1800" dirty="0" smtClean="0"/>
                  <a:t>function</a:t>
                </a:r>
                <a:r>
                  <a:rPr lang="pl-PL" sz="1800" dirty="0" smtClean="0"/>
                  <a:t> </a:t>
                </a:r>
                <a:r>
                  <a:rPr lang="en-GB" sz="1800" i="1" dirty="0" smtClean="0"/>
                  <a:t>g</a:t>
                </a:r>
                <a:r>
                  <a:rPr lang="pl-PL" sz="1800" dirty="0" smtClean="0"/>
                  <a:t> </a:t>
                </a:r>
                <a:r>
                  <a:rPr lang="en-GB" sz="1800" dirty="0" smtClean="0"/>
                  <a:t>if</a:t>
                </a:r>
                <a:r>
                  <a:rPr lang="pl-PL" sz="1800" dirty="0" smtClean="0"/>
                  <a:t> </a:t>
                </a:r>
                <a:r>
                  <a:rPr lang="pl-PL" sz="1800" i="1" dirty="0" smtClean="0"/>
                  <a:t>f</a:t>
                </a:r>
                <a:r>
                  <a:rPr lang="en-GB" sz="1800" i="1" dirty="0" smtClean="0"/>
                  <a:t>(g(x))=</a:t>
                </a:r>
                <a:r>
                  <a:rPr lang="en-GB" sz="1800" i="1" dirty="0"/>
                  <a:t>g(f(x</a:t>
                </a:r>
                <a:r>
                  <a:rPr lang="en-GB" sz="1800" i="1" dirty="0" smtClean="0"/>
                  <a:t>))</a:t>
                </a:r>
                <a:r>
                  <a:rPr lang="pl-PL" sz="1800" i="1" dirty="0" smtClean="0"/>
                  <a:t>,</a:t>
                </a:r>
                <a:r>
                  <a:rPr lang="pl-PL" sz="1800" dirty="0" smtClean="0"/>
                  <a:t> </a:t>
                </a:r>
                <a:r>
                  <a:rPr lang="pl-PL" sz="1800" dirty="0" err="1" smtClean="0"/>
                  <a:t>which</a:t>
                </a:r>
                <a:r>
                  <a:rPr lang="pl-PL" sz="1800" dirty="0" smtClean="0"/>
                  <a:t> </a:t>
                </a:r>
                <a:r>
                  <a:rPr lang="pl-PL" sz="1800" dirty="0" err="1" smtClean="0"/>
                  <a:t>means</a:t>
                </a:r>
                <a:endParaRPr lang="pl-PL" sz="1800" dirty="0" smtClean="0"/>
              </a:p>
              <a:p>
                <a:r>
                  <a:rPr lang="pl-PL" sz="1800" dirty="0"/>
                  <a:t>i</a:t>
                </a:r>
                <a:r>
                  <a:rPr lang="en-GB" sz="1800" dirty="0" smtClean="0"/>
                  <a:t>f </a:t>
                </a:r>
                <a:r>
                  <a:rPr lang="en-GB" sz="1800" dirty="0"/>
                  <a:t>we move </a:t>
                </a:r>
                <a:r>
                  <a:rPr lang="pl-PL" sz="1800" dirty="0" err="1" smtClean="0"/>
                  <a:t>an</a:t>
                </a:r>
                <a:r>
                  <a:rPr lang="pl-PL" sz="1800" dirty="0" smtClean="0"/>
                  <a:t> </a:t>
                </a:r>
                <a:r>
                  <a:rPr lang="en-GB" sz="1800" dirty="0" smtClean="0"/>
                  <a:t>object </a:t>
                </a:r>
                <a:r>
                  <a:rPr lang="en-GB" sz="1800" dirty="0"/>
                  <a:t>in </a:t>
                </a:r>
                <a:r>
                  <a:rPr lang="en-GB" sz="1800" dirty="0" smtClean="0"/>
                  <a:t>the</a:t>
                </a:r>
                <a:r>
                  <a:rPr lang="pl-PL" sz="1800" dirty="0" smtClean="0"/>
                  <a:t> </a:t>
                </a:r>
                <a:r>
                  <a:rPr lang="en-GB" sz="1800" dirty="0" smtClean="0"/>
                  <a:t>input</a:t>
                </a:r>
                <a:r>
                  <a:rPr lang="en-GB" sz="1800" dirty="0"/>
                  <a:t>, its representation will move the same amount in the </a:t>
                </a:r>
                <a:r>
                  <a:rPr lang="en-GB" sz="1800" dirty="0" smtClean="0"/>
                  <a:t>output</a:t>
                </a:r>
                <a:endParaRPr lang="pl-PL" sz="1800" dirty="0"/>
              </a:p>
              <a:p>
                <a:r>
                  <a:rPr lang="pl-PL" sz="1800" dirty="0" err="1" smtClean="0"/>
                  <a:t>useful</a:t>
                </a:r>
                <a:r>
                  <a:rPr lang="pl-PL" sz="1800" dirty="0" smtClean="0"/>
                  <a:t> for </a:t>
                </a:r>
                <a:r>
                  <a:rPr lang="pl-PL" sz="1800" dirty="0" err="1" smtClean="0"/>
                  <a:t>edge</a:t>
                </a:r>
                <a:r>
                  <a:rPr lang="pl-PL" sz="1800" dirty="0" smtClean="0"/>
                  <a:t> </a:t>
                </a:r>
                <a:r>
                  <a:rPr lang="pl-PL" sz="1800" dirty="0" err="1" smtClean="0"/>
                  <a:t>detection</a:t>
                </a:r>
                <a:endParaRPr lang="pl-PL" sz="1800" dirty="0" smtClean="0"/>
              </a:p>
              <a:p>
                <a:r>
                  <a:rPr lang="pl-PL" sz="1800" dirty="0" err="1"/>
                  <a:t>useful</a:t>
                </a:r>
                <a:r>
                  <a:rPr lang="pl-PL" sz="1800" dirty="0"/>
                  <a:t> for data </a:t>
                </a:r>
                <a:r>
                  <a:rPr lang="pl-PL" sz="1800" dirty="0" err="1"/>
                  <a:t>without</a:t>
                </a:r>
                <a:r>
                  <a:rPr lang="pl-PL" sz="1800" dirty="0"/>
                  <a:t> </a:t>
                </a:r>
                <a:r>
                  <a:rPr lang="pl-PL" sz="1800" dirty="0" err="1"/>
                  <a:t>fixed</a:t>
                </a:r>
                <a:r>
                  <a:rPr lang="pl-PL" sz="1800" dirty="0"/>
                  <a:t> </a:t>
                </a:r>
                <a:r>
                  <a:rPr lang="pl-PL" sz="1800" dirty="0" err="1"/>
                  <a:t>shape</a:t>
                </a:r>
                <a:endParaRPr lang="pl-PL" sz="1800" dirty="0"/>
              </a:p>
              <a:p>
                <a:r>
                  <a:rPr lang="pl-PL" sz="1800" dirty="0"/>
                  <a:t>not </a:t>
                </a:r>
                <a:r>
                  <a:rPr lang="pl-PL" sz="1800" dirty="0" err="1"/>
                  <a:t>useful</a:t>
                </a:r>
                <a:r>
                  <a:rPr lang="pl-PL" sz="1800" dirty="0"/>
                  <a:t> for </a:t>
                </a:r>
                <a:r>
                  <a:rPr lang="en-GB" sz="1800" dirty="0"/>
                  <a:t>processing images </a:t>
                </a:r>
                <a:r>
                  <a:rPr lang="en-GB" sz="1800" dirty="0" err="1"/>
                  <a:t>centered</a:t>
                </a:r>
                <a:r>
                  <a:rPr lang="en-GB" sz="1800" dirty="0"/>
                  <a:t> on an individual’s face</a:t>
                </a:r>
              </a:p>
              <a:p>
                <a:pPr marL="0" indent="0">
                  <a:buNone/>
                </a:pPr>
                <a:r>
                  <a:rPr lang="pl-PL" sz="1800" b="1" dirty="0" err="1" smtClean="0"/>
                  <a:t>Convolution</a:t>
                </a:r>
                <a:r>
                  <a:rPr lang="pl-PL" sz="1800" b="1" dirty="0" smtClean="0"/>
                  <a:t> </a:t>
                </a:r>
                <a:r>
                  <a:rPr lang="pl-PL" sz="1800" b="1" dirty="0" err="1" smtClean="0"/>
                  <a:t>is</a:t>
                </a:r>
                <a:r>
                  <a:rPr lang="pl-PL" sz="1800" b="1" dirty="0" smtClean="0"/>
                  <a:t> not </a:t>
                </a:r>
                <a:r>
                  <a:rPr lang="pl-PL" sz="1800" b="1" dirty="0" err="1" smtClean="0"/>
                  <a:t>equivariant</a:t>
                </a:r>
                <a:r>
                  <a:rPr lang="pl-PL" sz="1800" b="1" dirty="0" smtClean="0"/>
                  <a:t> to </a:t>
                </a:r>
                <a:r>
                  <a:rPr lang="pl-PL" sz="1800" b="1" dirty="0" err="1" smtClean="0"/>
                  <a:t>rescaling</a:t>
                </a:r>
                <a:r>
                  <a:rPr lang="pl-PL" sz="1800" b="1" dirty="0" smtClean="0"/>
                  <a:t> </a:t>
                </a:r>
                <a:r>
                  <a:rPr lang="pl-PL" sz="1800" b="1" dirty="0" err="1" smtClean="0"/>
                  <a:t>or</a:t>
                </a:r>
                <a:r>
                  <a:rPr lang="pl-PL" sz="1800" b="1" dirty="0" smtClean="0"/>
                  <a:t> </a:t>
                </a:r>
                <a:r>
                  <a:rPr lang="pl-PL" sz="1800" b="1" dirty="0" err="1" smtClean="0"/>
                  <a:t>rotation</a:t>
                </a:r>
                <a:r>
                  <a:rPr lang="pl-PL" sz="1800" b="1" dirty="0" smtClean="0"/>
                  <a:t>.</a:t>
                </a:r>
                <a:endParaRPr lang="en-GB" sz="1800" b="1" dirty="0" smtClean="0"/>
              </a:p>
              <a:p>
                <a:endParaRPr lang="en-GB" sz="1800" dirty="0"/>
              </a:p>
              <a:p>
                <a:endParaRPr lang="pl-PL" sz="1800" i="1"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618856" cy="5721499"/>
              </a:xfrm>
              <a:prstGeom prst="rect">
                <a:avLst/>
              </a:prstGeom>
              <a:blipFill rotWithShape="1">
                <a:blip r:embed="rId3"/>
                <a:stretch>
                  <a:fillRect l="-1055" r="-396"/>
                </a:stretch>
              </a:blipFill>
            </p:spPr>
            <p:txBody>
              <a:bodyPr/>
              <a:lstStyle/>
              <a:p>
                <a:r>
                  <a:rPr lang="en-GB">
                    <a:noFill/>
                  </a:rPr>
                  <a:t> </a:t>
                </a:r>
              </a:p>
            </p:txBody>
          </p:sp>
        </mc:Fallback>
      </mc:AlternateContent>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922536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Symbol zastępczy zawartości 1"/>
              <p:cNvSpPr txBox="1">
                <a:spLocks/>
              </p:cNvSpPr>
              <p:nvPr/>
            </p:nvSpPr>
            <p:spPr>
              <a:xfrm>
                <a:off x="4067944" y="404664"/>
                <a:ext cx="4896544"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pl-PL" sz="1800" dirty="0" smtClean="0"/>
                  <a:t>2D b/w image:</a:t>
                </a:r>
                <a14:m>
                  <m:oMath xmlns:m="http://schemas.openxmlformats.org/officeDocument/2006/math">
                    <m:r>
                      <a:rPr lang="pl-PL" sz="1800" b="0" i="0" smtClean="0">
                        <a:latin typeface="Cambria Math"/>
                      </a:rPr>
                      <m:t> </m:t>
                    </m:r>
                  </m:oMath>
                </a14:m>
                <a:r>
                  <a:rPr lang="pl-PL" sz="1800" b="0" i="0" dirty="0" smtClean="0">
                    <a:latin typeface="Cambria Math"/>
                  </a:rPr>
                  <a:t/>
                </a:r>
                <a:br>
                  <a:rPr lang="pl-PL" sz="1800" b="0" i="0" dirty="0" smtClean="0">
                    <a:latin typeface="Cambria Math"/>
                  </a:rPr>
                </a:br>
                <a14:m>
                  <m:oMath xmlns:m="http://schemas.openxmlformats.org/officeDocument/2006/math">
                    <m:r>
                      <a:rPr lang="pl-PL" sz="1800" i="1" smtClean="0">
                        <a:latin typeface="Cambria Math"/>
                      </a:rPr>
                      <m:t>h</m:t>
                    </m:r>
                    <m:d>
                      <m:dPr>
                        <m:begChr m:val="["/>
                        <m:endChr m:val="]"/>
                        <m:ctrlPr>
                          <a:rPr lang="pl-PL" sz="1800" i="1" smtClean="0">
                            <a:latin typeface="Cambria Math"/>
                          </a:rPr>
                        </m:ctrlPr>
                      </m:dPr>
                      <m:e>
                        <m:r>
                          <a:rPr lang="pl-PL" sz="1800" i="1" smtClean="0">
                            <a:latin typeface="Cambria Math"/>
                          </a:rPr>
                          <m:t>𝑖</m:t>
                        </m:r>
                        <m:r>
                          <a:rPr lang="pl-PL" sz="1800" i="1" smtClean="0">
                            <a:latin typeface="Cambria Math"/>
                          </a:rPr>
                          <m:t>,</m:t>
                        </m:r>
                        <m:r>
                          <a:rPr lang="pl-PL" sz="1800" i="1" smtClean="0">
                            <a:latin typeface="Cambria Math"/>
                          </a:rPr>
                          <m:t>𝑗</m:t>
                        </m:r>
                      </m:e>
                    </m:d>
                    <m:r>
                      <a:rPr lang="pl-PL" sz="1800" i="1" smtClean="0">
                        <a:latin typeface="Cambria Math"/>
                      </a:rPr>
                      <m:t>=</m:t>
                    </m:r>
                    <m:r>
                      <a:rPr lang="pl-PL" sz="1800" b="0" i="1" smtClean="0">
                        <a:latin typeface="Cambria Math"/>
                      </a:rPr>
                      <m:t>𝑢</m:t>
                    </m:r>
                    <m:r>
                      <a:rPr lang="pl-PL" sz="1800" i="1">
                        <a:latin typeface="Cambria Math"/>
                      </a:rPr>
                      <m:t>+</m:t>
                    </m:r>
                  </m:oMath>
                </a14:m>
                <a:r>
                  <a:rPr lang="pl-PL" sz="1800" i="1" dirty="0" smtClean="0">
                    <a:latin typeface="Cambria Math"/>
                  </a:rPr>
                  <a:t/>
                </a:r>
                <a:br>
                  <a:rPr lang="pl-PL" sz="1800" i="1" dirty="0" smtClean="0">
                    <a:latin typeface="Cambria Math"/>
                  </a:rPr>
                </a:br>
                <a14:m>
                  <m:oMath xmlns:m="http://schemas.openxmlformats.org/officeDocument/2006/math">
                    <m:nary>
                      <m:naryPr>
                        <m:chr m:val="∑"/>
                        <m:ctrlPr>
                          <a:rPr lang="pl-PL" sz="1800" i="1">
                            <a:latin typeface="Cambria Math"/>
                          </a:rPr>
                        </m:ctrlPr>
                      </m:naryPr>
                      <m:sub>
                        <m:r>
                          <a:rPr lang="pl-PL" sz="1800" i="1" smtClean="0">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e>
                            </m:d>
                          </m:e>
                        </m:nary>
                      </m:e>
                    </m:nary>
                  </m:oMath>
                </a14:m>
                <a:endParaRPr lang="pl-PL" sz="1800" i="1" dirty="0" smtClean="0">
                  <a:ea typeface="Cambria Math"/>
                </a:endParaRPr>
              </a:p>
              <a:p>
                <a:r>
                  <a:rPr lang="pl-PL" sz="1800" dirty="0" smtClean="0"/>
                  <a:t>2D image in RGB:</a:t>
                </a:r>
                <a:br>
                  <a:rPr lang="pl-PL" sz="1800" dirty="0" smtClean="0"/>
                </a:br>
                <a14:m>
                  <m:oMath xmlns:m="http://schemas.openxmlformats.org/officeDocument/2006/math">
                    <m:r>
                      <a:rPr lang="pl-PL" sz="1800" i="1">
                        <a:latin typeface="Cambria Math"/>
                      </a:rPr>
                      <m:t>h</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e>
                    </m:d>
                    <m:r>
                      <a:rPr lang="pl-PL" sz="1800" i="1">
                        <a:latin typeface="Cambria Math"/>
                      </a:rPr>
                      <m:t>=</m:t>
                    </m:r>
                    <m:r>
                      <a:rPr lang="pl-PL" sz="1800" i="1">
                        <a:latin typeface="Cambria Math"/>
                      </a:rPr>
                      <m:t>𝑢</m:t>
                    </m:r>
                    <m:r>
                      <a:rPr lang="pl-PL" sz="1800" i="1">
                        <a:latin typeface="Cambria Math"/>
                      </a:rPr>
                      <m:t>+</m:t>
                    </m:r>
                  </m:oMath>
                </a14:m>
                <a:r>
                  <a:rPr lang="pl-PL" sz="1800" i="1" dirty="0">
                    <a:latin typeface="Cambria Math"/>
                  </a:rPr>
                  <a:t/>
                </a:r>
                <a:br>
                  <a:rPr lang="pl-PL" sz="1800" i="1" dirty="0">
                    <a:latin typeface="Cambria Math"/>
                  </a:rPr>
                </a:br>
                <a14:m>
                  <m:oMath xmlns:m="http://schemas.openxmlformats.org/officeDocument/2006/math">
                    <m:r>
                      <a:rPr lang="pl-PL" sz="1800" i="1">
                        <a:latin typeface="Cambria Math"/>
                      </a:rPr>
                      <m:t>+</m:t>
                    </m:r>
                    <m:nary>
                      <m:naryPr>
                        <m:chr m:val="∑"/>
                        <m:supHide m:val="on"/>
                        <m:ctrlPr>
                          <a:rPr lang="pl-PL" sz="1800" i="1">
                            <a:latin typeface="Cambria Math"/>
                          </a:rPr>
                        </m:ctrlPr>
                      </m:naryPr>
                      <m:sub>
                        <m:r>
                          <m:rPr>
                            <m:brk m:alnAt="7"/>
                          </m:rPr>
                          <a:rPr lang="pl-PL" sz="1800" i="1">
                            <a:latin typeface="Cambria Math"/>
                          </a:rPr>
                          <m:t>𝑐</m:t>
                        </m:r>
                      </m:sub>
                      <m:sup/>
                      <m:e>
                        <m:nary>
                          <m:naryPr>
                            <m:chr m:val="∑"/>
                            <m:ctrlPr>
                              <a:rPr lang="pl-PL" sz="1800" i="1">
                                <a:latin typeface="Cambria Math"/>
                              </a:rPr>
                            </m:ctrlPr>
                          </m:naryPr>
                          <m:sub>
                            <m:r>
                              <a:rPr lang="pl-PL" sz="1800" i="1">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r>
                                      <a:rPr lang="pl-PL" sz="1800" i="1">
                                        <a:latin typeface="Cambria Math"/>
                                      </a:rPr>
                                      <m:t>,</m:t>
                                    </m:r>
                                    <m:r>
                                      <a:rPr lang="pl-PL" sz="1800" i="1">
                                        <a:latin typeface="Cambria Math"/>
                                      </a:rPr>
                                      <m:t>𝑐</m:t>
                                    </m:r>
                                    <m:r>
                                      <a:rPr lang="pl-PL" sz="1800" i="1">
                                        <a:latin typeface="Cambria Math"/>
                                      </a:rPr>
                                      <m:t>,</m:t>
                                    </m:r>
                                    <m:r>
                                      <a:rPr lang="pl-PL" sz="1800" i="1">
                                        <a:latin typeface="Cambria Math"/>
                                      </a:rPr>
                                      <m:t>𝑘</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r>
                                      <a:rPr lang="pl-PL" sz="1800" i="1">
                                        <a:latin typeface="Cambria Math"/>
                                        <a:ea typeface="Cambria Math"/>
                                      </a:rPr>
                                      <m:t>,</m:t>
                                    </m:r>
                                    <m:r>
                                      <a:rPr lang="pl-PL" sz="1800" i="1">
                                        <a:latin typeface="Cambria Math"/>
                                        <a:ea typeface="Cambria Math"/>
                                      </a:rPr>
                                      <m:t>𝑐</m:t>
                                    </m:r>
                                  </m:e>
                                </m:d>
                              </m:e>
                            </m:nary>
                          </m:e>
                        </m:nary>
                      </m:e>
                    </m:nary>
                  </m:oMath>
                </a14:m>
                <a:r>
                  <a:rPr lang="pl-PL" sz="1800" i="1" dirty="0" smtClean="0">
                    <a:latin typeface="Cambria Math"/>
                  </a:rPr>
                  <a:t/>
                </a:r>
                <a:br>
                  <a:rPr lang="pl-PL" sz="1800" i="1" dirty="0" smtClean="0">
                    <a:latin typeface="Cambria Math"/>
                  </a:rPr>
                </a:br>
                <a:endParaRPr lang="pl-PL" sz="1800" i="1" dirty="0">
                  <a:ea typeface="Cambria Math"/>
                </a:endParaRPr>
              </a:p>
              <a:p>
                <a:r>
                  <a:rPr lang="pl-PL" sz="1800" dirty="0"/>
                  <a:t>2D image in </a:t>
                </a:r>
                <a:r>
                  <a:rPr lang="pl-PL" sz="1800" dirty="0" smtClean="0"/>
                  <a:t>RGB, </a:t>
                </a:r>
                <a:r>
                  <a:rPr lang="pl-PL" sz="1800" dirty="0" err="1" smtClean="0"/>
                  <a:t>hidden</a:t>
                </a:r>
                <a:r>
                  <a:rPr lang="pl-PL" sz="1800" dirty="0" smtClean="0"/>
                  <a:t> </a:t>
                </a:r>
                <a:r>
                  <a:rPr lang="pl-PL" sz="1800" dirty="0" err="1" smtClean="0"/>
                  <a:t>units</a:t>
                </a:r>
                <a:r>
                  <a:rPr lang="pl-PL" sz="1800" dirty="0" smtClean="0"/>
                  <a:t> with </a:t>
                </a:r>
                <a:r>
                  <a:rPr lang="pl-PL" sz="1800" dirty="0" err="1" smtClean="0"/>
                  <a:t>channels</a:t>
                </a:r>
                <a:r>
                  <a:rPr lang="pl-PL" sz="1800" dirty="0" smtClean="0"/>
                  <a:t>:</a:t>
                </a:r>
                <a:br>
                  <a:rPr lang="pl-PL" sz="1800" dirty="0" smtClean="0"/>
                </a:br>
                <a14:m>
                  <m:oMath xmlns:m="http://schemas.openxmlformats.org/officeDocument/2006/math">
                    <m:r>
                      <a:rPr lang="pl-PL" sz="1800" i="1">
                        <a:latin typeface="Cambria Math"/>
                      </a:rPr>
                      <m:t>h</m:t>
                    </m:r>
                    <m:d>
                      <m:dPr>
                        <m:begChr m:val="["/>
                        <m:endChr m:val="]"/>
                        <m:ctrlPr>
                          <a:rPr lang="pl-PL" sz="1800" i="1">
                            <a:latin typeface="Cambria Math"/>
                          </a:rPr>
                        </m:ctrlPr>
                      </m:dPr>
                      <m:e>
                        <m:r>
                          <a:rPr lang="pl-PL" sz="1800" i="1">
                            <a:latin typeface="Cambria Math"/>
                          </a:rPr>
                          <m:t>𝑖</m:t>
                        </m:r>
                        <m:r>
                          <a:rPr lang="pl-PL" sz="1800" i="1">
                            <a:latin typeface="Cambria Math"/>
                          </a:rPr>
                          <m:t>,</m:t>
                        </m:r>
                        <m:r>
                          <a:rPr lang="pl-PL" sz="1800" i="1">
                            <a:latin typeface="Cambria Math"/>
                          </a:rPr>
                          <m:t>𝑗</m:t>
                        </m:r>
                        <m:r>
                          <a:rPr lang="pl-PL" sz="1800" b="0" i="1" smtClean="0">
                            <a:latin typeface="Cambria Math"/>
                          </a:rPr>
                          <m:t>,</m:t>
                        </m:r>
                        <m:r>
                          <a:rPr lang="pl-PL" sz="1800" b="0" i="1" smtClean="0">
                            <a:latin typeface="Cambria Math"/>
                          </a:rPr>
                          <m:t>𝑘</m:t>
                        </m:r>
                      </m:e>
                    </m:d>
                    <m:r>
                      <a:rPr lang="pl-PL" sz="1800" i="1">
                        <a:latin typeface="Cambria Math"/>
                      </a:rPr>
                      <m:t>=</m:t>
                    </m:r>
                    <m:r>
                      <a:rPr lang="pl-PL" sz="1800" i="1">
                        <a:latin typeface="Cambria Math"/>
                      </a:rPr>
                      <m:t>𝑢</m:t>
                    </m:r>
                    <m:r>
                      <a:rPr lang="pl-PL" sz="1800" i="1">
                        <a:latin typeface="Cambria Math"/>
                      </a:rPr>
                      <m:t>+</m:t>
                    </m:r>
                  </m:oMath>
                </a14:m>
                <a:r>
                  <a:rPr lang="pl-PL" sz="1800" i="1" dirty="0" smtClean="0">
                    <a:latin typeface="Cambria Math"/>
                  </a:rPr>
                  <a:t/>
                </a:r>
                <a:br>
                  <a:rPr lang="pl-PL" sz="1800" i="1" dirty="0" smtClean="0">
                    <a:latin typeface="Cambria Math"/>
                  </a:rPr>
                </a:br>
                <a14:m>
                  <m:oMath xmlns:m="http://schemas.openxmlformats.org/officeDocument/2006/math">
                    <m:r>
                      <a:rPr lang="pl-PL" sz="1800" i="1">
                        <a:latin typeface="Cambria Math"/>
                      </a:rPr>
                      <m:t>+</m:t>
                    </m:r>
                    <m:nary>
                      <m:naryPr>
                        <m:chr m:val="∑"/>
                        <m:supHide m:val="on"/>
                        <m:ctrlPr>
                          <a:rPr lang="pl-PL" sz="1800" i="1">
                            <a:latin typeface="Cambria Math"/>
                          </a:rPr>
                        </m:ctrlPr>
                      </m:naryPr>
                      <m:sub>
                        <m:r>
                          <m:rPr>
                            <m:brk m:alnAt="7"/>
                          </m:rPr>
                          <a:rPr lang="pl-PL" sz="1800" i="1">
                            <a:latin typeface="Cambria Math"/>
                          </a:rPr>
                          <m:t>𝑐</m:t>
                        </m:r>
                      </m:sub>
                      <m:sup/>
                      <m:e>
                        <m:nary>
                          <m:naryPr>
                            <m:chr m:val="∑"/>
                            <m:ctrlPr>
                              <a:rPr lang="pl-PL" sz="1800" i="1">
                                <a:latin typeface="Cambria Math"/>
                              </a:rPr>
                            </m:ctrlPr>
                          </m:naryPr>
                          <m:sub>
                            <m:r>
                              <a:rPr lang="pl-PL" sz="1800" i="1">
                                <a:latin typeface="Cambria Math"/>
                              </a:rPr>
                              <m:t>𝑎</m:t>
                            </m:r>
                            <m:r>
                              <a:rPr lang="pl-PL" sz="1800" i="1">
                                <a:latin typeface="Cambria Math"/>
                              </a:rPr>
                              <m:t>=−∆</m:t>
                            </m:r>
                          </m:sub>
                          <m:sup>
                            <m:r>
                              <a:rPr lang="pl-PL" sz="1800" i="1">
                                <a:latin typeface="Cambria Math"/>
                                <a:ea typeface="Cambria Math"/>
                              </a:rPr>
                              <m:t>∆</m:t>
                            </m:r>
                          </m:sup>
                          <m:e>
                            <m:nary>
                              <m:naryPr>
                                <m:chr m:val="∑"/>
                                <m:ctrlPr>
                                  <a:rPr lang="pl-PL" sz="1800" i="1">
                                    <a:latin typeface="Cambria Math"/>
                                  </a:rPr>
                                </m:ctrlPr>
                              </m:naryPr>
                              <m:sub>
                                <m:r>
                                  <m:rPr>
                                    <m:brk m:alnAt="23"/>
                                  </m:rPr>
                                  <a:rPr lang="pl-PL" sz="1800" i="1">
                                    <a:latin typeface="Cambria Math"/>
                                  </a:rPr>
                                  <m:t>𝑏</m:t>
                                </m:r>
                                <m:r>
                                  <a:rPr lang="pl-PL" sz="1800" i="1">
                                    <a:latin typeface="Cambria Math"/>
                                  </a:rPr>
                                  <m:t>=−∆</m:t>
                                </m:r>
                              </m:sub>
                              <m:sup>
                                <m:r>
                                  <a:rPr lang="pl-PL" sz="1800" i="1">
                                    <a:latin typeface="Cambria Math"/>
                                    <a:ea typeface="Cambria Math"/>
                                  </a:rPr>
                                  <m:t>∆</m:t>
                                </m:r>
                              </m:sup>
                              <m:e>
                                <m:r>
                                  <a:rPr lang="pl-PL" sz="1800" i="1">
                                    <a:latin typeface="Cambria Math"/>
                                  </a:rPr>
                                  <m:t>𝑉</m:t>
                                </m:r>
                                <m:d>
                                  <m:dPr>
                                    <m:begChr m:val="["/>
                                    <m:endChr m:val="]"/>
                                    <m:ctrlPr>
                                      <a:rPr lang="pl-PL" sz="1800" i="1">
                                        <a:latin typeface="Cambria Math"/>
                                      </a:rPr>
                                    </m:ctrlPr>
                                  </m:dPr>
                                  <m:e>
                                    <m:r>
                                      <a:rPr lang="pl-PL" sz="1800" i="1">
                                        <a:latin typeface="Cambria Math"/>
                                      </a:rPr>
                                      <m:t>𝑎</m:t>
                                    </m:r>
                                    <m:r>
                                      <a:rPr lang="pl-PL" sz="1800" i="1">
                                        <a:latin typeface="Cambria Math"/>
                                      </a:rPr>
                                      <m:t>,</m:t>
                                    </m:r>
                                    <m:r>
                                      <a:rPr lang="pl-PL" sz="1800" i="1">
                                        <a:latin typeface="Cambria Math"/>
                                      </a:rPr>
                                      <m:t>𝑏</m:t>
                                    </m:r>
                                    <m:r>
                                      <a:rPr lang="pl-PL" sz="1800" i="1">
                                        <a:latin typeface="Cambria Math"/>
                                      </a:rPr>
                                      <m:t>,</m:t>
                                    </m:r>
                                    <m:r>
                                      <a:rPr lang="pl-PL" sz="1800" i="1">
                                        <a:latin typeface="Cambria Math"/>
                                      </a:rPr>
                                      <m:t>𝑐</m:t>
                                    </m:r>
                                    <m:r>
                                      <a:rPr lang="pl-PL" sz="1800" b="0" i="1" smtClean="0">
                                        <a:latin typeface="Cambria Math"/>
                                      </a:rPr>
                                      <m:t>,</m:t>
                                    </m:r>
                                    <m:r>
                                      <a:rPr lang="pl-PL" sz="1800" b="0" i="1" smtClean="0">
                                        <a:latin typeface="Cambria Math"/>
                                      </a:rPr>
                                      <m:t>𝑘</m:t>
                                    </m:r>
                                  </m:e>
                                </m:d>
                                <m:r>
                                  <a:rPr lang="pl-PL" sz="1800" i="1">
                                    <a:latin typeface="Cambria Math"/>
                                    <a:ea typeface="Cambria Math"/>
                                  </a:rPr>
                                  <m:t>∙</m:t>
                                </m:r>
                                <m:r>
                                  <a:rPr lang="pl-PL" sz="1800" i="1">
                                    <a:latin typeface="Cambria Math"/>
                                    <a:ea typeface="Cambria Math"/>
                                  </a:rPr>
                                  <m:t>𝑥</m:t>
                                </m:r>
                                <m:d>
                                  <m:dPr>
                                    <m:begChr m:val="["/>
                                    <m:endChr m:val="]"/>
                                    <m:ctrlPr>
                                      <a:rPr lang="pl-PL" sz="1800" i="1">
                                        <a:latin typeface="Cambria Math"/>
                                        <a:ea typeface="Cambria Math"/>
                                      </a:rPr>
                                    </m:ctrlPr>
                                  </m:dPr>
                                  <m:e>
                                    <m:r>
                                      <a:rPr lang="pl-PL" sz="1800" i="1">
                                        <a:latin typeface="Cambria Math"/>
                                        <a:ea typeface="Cambria Math"/>
                                      </a:rPr>
                                      <m:t>𝑖</m:t>
                                    </m:r>
                                    <m:r>
                                      <a:rPr lang="pl-PL" sz="1800" i="1">
                                        <a:latin typeface="Cambria Math"/>
                                        <a:ea typeface="Cambria Math"/>
                                      </a:rPr>
                                      <m:t>+</m:t>
                                    </m:r>
                                    <m:r>
                                      <a:rPr lang="pl-PL" sz="1800" i="1">
                                        <a:latin typeface="Cambria Math"/>
                                        <a:ea typeface="Cambria Math"/>
                                      </a:rPr>
                                      <m:t>𝑎</m:t>
                                    </m:r>
                                    <m:r>
                                      <a:rPr lang="pl-PL" sz="1800" i="1">
                                        <a:latin typeface="Cambria Math"/>
                                        <a:ea typeface="Cambria Math"/>
                                      </a:rPr>
                                      <m:t>,</m:t>
                                    </m:r>
                                    <m:r>
                                      <a:rPr lang="pl-PL" sz="1800" i="1">
                                        <a:latin typeface="Cambria Math"/>
                                        <a:ea typeface="Cambria Math"/>
                                      </a:rPr>
                                      <m:t>𝑗</m:t>
                                    </m:r>
                                    <m:r>
                                      <a:rPr lang="pl-PL" sz="1800" i="1">
                                        <a:latin typeface="Cambria Math"/>
                                        <a:ea typeface="Cambria Math"/>
                                      </a:rPr>
                                      <m:t>+</m:t>
                                    </m:r>
                                    <m:r>
                                      <a:rPr lang="pl-PL" sz="1800" i="1">
                                        <a:latin typeface="Cambria Math"/>
                                        <a:ea typeface="Cambria Math"/>
                                      </a:rPr>
                                      <m:t>𝑏</m:t>
                                    </m:r>
                                    <m:r>
                                      <a:rPr lang="pl-PL" sz="1800" i="1">
                                        <a:latin typeface="Cambria Math"/>
                                        <a:ea typeface="Cambria Math"/>
                                      </a:rPr>
                                      <m:t>,</m:t>
                                    </m:r>
                                    <m:r>
                                      <a:rPr lang="pl-PL" sz="1800" i="1">
                                        <a:latin typeface="Cambria Math"/>
                                        <a:ea typeface="Cambria Math"/>
                                      </a:rPr>
                                      <m:t>𝑐</m:t>
                                    </m:r>
                                  </m:e>
                                </m:d>
                              </m:e>
                            </m:nary>
                          </m:e>
                        </m:nary>
                      </m:e>
                    </m:nary>
                  </m:oMath>
                </a14:m>
                <a:endParaRPr lang="pl-PL" sz="1800" i="1" dirty="0">
                  <a:ea typeface="Cambria Math"/>
                </a:endParaRPr>
              </a:p>
              <a:p>
                <a:endParaRPr lang="pl-PL" sz="1800" i="1" dirty="0" smtClean="0"/>
              </a:p>
            </p:txBody>
          </p:sp>
        </mc:Choice>
        <mc:Fallback xmlns="">
          <p:sp>
            <p:nvSpPr>
              <p:cNvPr id="8" name="Symbol zastępczy zawartości 1"/>
              <p:cNvSpPr txBox="1">
                <a:spLocks noRot="1" noChangeAspect="1" noMove="1" noResize="1" noEditPoints="1" noAdjustHandles="1" noChangeArrowheads="1" noChangeShapeType="1" noTextEdit="1"/>
              </p:cNvSpPr>
              <p:nvPr/>
            </p:nvSpPr>
            <p:spPr>
              <a:xfrm>
                <a:off x="4067944" y="404664"/>
                <a:ext cx="4896544" cy="5721499"/>
              </a:xfrm>
              <a:prstGeom prst="rect">
                <a:avLst/>
              </a:prstGeom>
              <a:blipFill rotWithShape="1">
                <a:blip r:embed="rId3"/>
                <a:stretch>
                  <a:fillRect l="-746" t="-532"/>
                </a:stretch>
              </a:blipFill>
            </p:spPr>
            <p:txBody>
              <a:bodyPr/>
              <a:lstStyle/>
              <a:p>
                <a:r>
                  <a:rPr lang="en-GB">
                    <a:noFill/>
                  </a:rPr>
                  <a:t> </a:t>
                </a:r>
              </a:p>
            </p:txBody>
          </p:sp>
        </mc:Fallback>
      </mc:AlternateContent>
      <p:sp>
        <p:nvSpPr>
          <p:cNvPr id="5" name="Tytuł 4"/>
          <p:cNvSpPr>
            <a:spLocks noGrp="1"/>
          </p:cNvSpPr>
          <p:nvPr>
            <p:ph type="title"/>
          </p:nvPr>
        </p:nvSpPr>
        <p:spPr>
          <a:xfrm>
            <a:off x="457200" y="273050"/>
            <a:ext cx="3008313" cy="635670"/>
          </a:xfrm>
        </p:spPr>
        <p:txBody>
          <a:bodyPr>
            <a:normAutofit/>
          </a:bodyPr>
          <a:lstStyle/>
          <a:p>
            <a:r>
              <a:rPr lang="pl-PL" sz="2800" dirty="0" err="1" smtClean="0"/>
              <a:t>Images</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smtClean="0"/>
              <a:t>c</a:t>
            </a:r>
            <a:r>
              <a:rPr lang="en-GB" sz="1800" dirty="0" err="1" smtClean="0"/>
              <a:t>ombin</a:t>
            </a:r>
            <a:r>
              <a:rPr lang="pl-PL" sz="1800" dirty="0" smtClean="0"/>
              <a:t>e </a:t>
            </a:r>
            <a:r>
              <a:rPr lang="pl-PL" sz="1800" dirty="0" err="1" smtClean="0"/>
              <a:t>them</a:t>
            </a:r>
            <a:r>
              <a:rPr lang="en-GB" sz="1800" dirty="0" smtClean="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6" name="Picture 2" descr="https://miro.medium.com/max/550/1*15yDvGKV47a0nkf5qLKOO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83" y="1844824"/>
            <a:ext cx="5238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1280/1*ciDgQEjViWLnCbmX-EeSrA.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512" y="1706267"/>
            <a:ext cx="9145016" cy="514407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1" y="1268760"/>
            <a:ext cx="397192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44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r>
              <a:rPr lang="pl-PL" sz="1800" dirty="0" smtClean="0"/>
              <a:t>A</a:t>
            </a:r>
            <a:r>
              <a:rPr lang="en-GB" sz="1800" dirty="0" smtClean="0"/>
              <a:t> significant real-world application </a:t>
            </a:r>
            <a:r>
              <a:rPr lang="pl-PL" sz="1800" dirty="0" smtClean="0"/>
              <a:t/>
            </a:r>
            <a:br>
              <a:rPr lang="pl-PL" sz="1800" dirty="0" smtClean="0"/>
            </a:br>
            <a:r>
              <a:rPr lang="en-GB" sz="1800" dirty="0" smtClean="0"/>
              <a:t>of backpropagation</a:t>
            </a:r>
            <a:r>
              <a:rPr lang="pl-PL" sz="1800" dirty="0" smtClean="0"/>
              <a:t>!</a:t>
            </a:r>
            <a:endParaRPr lang="en-GB" sz="1800" dirty="0"/>
          </a:p>
        </p:txBody>
      </p:sp>
      <p:sp>
        <p:nvSpPr>
          <p:cNvPr id="7" name="pole tekstowe 6"/>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pic>
        <p:nvPicPr>
          <p:cNvPr id="9" name="Picture 2" descr="LeNe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5477" y="4260304"/>
            <a:ext cx="3048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34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Images</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4" name="Tabela 3"/>
          <p:cNvGraphicFramePr>
            <a:graphicFrameLocks noGrp="1"/>
          </p:cNvGraphicFramePr>
          <p:nvPr>
            <p:extLst>
              <p:ext uri="{D42A27DB-BD31-4B8C-83A1-F6EECF244321}">
                <p14:modId xmlns:p14="http://schemas.microsoft.com/office/powerpoint/2010/main" val="2855055877"/>
              </p:ext>
            </p:extLst>
          </p:nvPr>
        </p:nvGraphicFramePr>
        <p:xfrm>
          <a:off x="3865848" y="451092"/>
          <a:ext cx="5023047" cy="5702317"/>
        </p:xfrm>
        <a:graphic>
          <a:graphicData uri="http://schemas.openxmlformats.org/drawingml/2006/table">
            <a:tbl>
              <a:tblPr firstRow="1" firstCol="1">
                <a:tableStyleId>{5940675A-B579-460E-94D1-54222C63F5DA}</a:tableStyleId>
              </a:tblPr>
              <a:tblGrid>
                <a:gridCol w="487239"/>
                <a:gridCol w="2303561"/>
                <a:gridCol w="2232247"/>
              </a:tblGrid>
              <a:tr h="462360">
                <a:tc>
                  <a:txBody>
                    <a:bodyPr/>
                    <a:lstStyle/>
                    <a:p>
                      <a:endParaRPr lang="en-GB" dirty="0"/>
                    </a:p>
                  </a:txBody>
                  <a:tcPr/>
                </a:tc>
                <a:tc>
                  <a:txBody>
                    <a:bodyPr/>
                    <a:lstStyle/>
                    <a:p>
                      <a:r>
                        <a:rPr lang="pl-PL" dirty="0" smtClean="0"/>
                        <a:t>Single channel</a:t>
                      </a:r>
                      <a:endParaRPr lang="en-GB" dirty="0"/>
                    </a:p>
                  </a:txBody>
                  <a:tcPr/>
                </a:tc>
                <a:tc>
                  <a:txBody>
                    <a:bodyPr/>
                    <a:lstStyle/>
                    <a:p>
                      <a:r>
                        <a:rPr lang="pl-PL" dirty="0" err="1" smtClean="0"/>
                        <a:t>Multi</a:t>
                      </a:r>
                      <a:r>
                        <a:rPr lang="pl-PL" baseline="0" dirty="0" err="1" smtClean="0"/>
                        <a:t>channel</a:t>
                      </a:r>
                      <a:endParaRPr lang="en-GB" dirty="0"/>
                    </a:p>
                  </a:txBody>
                  <a:tcPr/>
                </a:tc>
              </a:tr>
              <a:tr h="2039557">
                <a:tc>
                  <a:txBody>
                    <a:bodyPr/>
                    <a:lstStyle/>
                    <a:p>
                      <a:r>
                        <a:rPr lang="pl-PL" dirty="0" smtClean="0"/>
                        <a:t>1D</a:t>
                      </a:r>
                      <a:endParaRPr lang="en-GB" dirty="0"/>
                    </a:p>
                  </a:txBody>
                  <a:tcPr/>
                </a:tc>
                <a:tc>
                  <a:txBody>
                    <a:bodyPr/>
                    <a:lstStyle/>
                    <a:p>
                      <a:r>
                        <a:rPr lang="en-GB" sz="1800" b="0" i="0" kern="1200" dirty="0" smtClean="0">
                          <a:solidFill>
                            <a:schemeClr val="tx1"/>
                          </a:solidFill>
                          <a:effectLst/>
                          <a:latin typeface="+mn-lt"/>
                          <a:ea typeface="+mn-ea"/>
                          <a:cs typeface="+mn-cs"/>
                        </a:rPr>
                        <a:t>Audio waveform</a:t>
                      </a:r>
                      <a:endParaRPr lang="en-GB" dirty="0"/>
                    </a:p>
                  </a:txBody>
                  <a:tcPr/>
                </a:tc>
                <a:tc>
                  <a:txBody>
                    <a:bodyPr/>
                    <a:lstStyle/>
                    <a:p>
                      <a:r>
                        <a:rPr lang="en-GB" sz="1800" b="0" i="0" kern="1200" dirty="0" smtClean="0">
                          <a:solidFill>
                            <a:schemeClr val="tx1"/>
                          </a:solidFill>
                          <a:effectLst/>
                          <a:latin typeface="+mn-lt"/>
                          <a:ea typeface="+mn-ea"/>
                          <a:cs typeface="+mn-cs"/>
                        </a:rPr>
                        <a:t>Skeleton animation data:</a:t>
                      </a:r>
                      <a:r>
                        <a:rPr lang="pl-PL" sz="1800" b="0" i="0" kern="1200" dirty="0" smtClean="0">
                          <a:solidFill>
                            <a:schemeClr val="tx1"/>
                          </a:solidFill>
                          <a:effectLst/>
                          <a:latin typeface="+mn-lt"/>
                          <a:ea typeface="+mn-ea"/>
                          <a:cs typeface="+mn-cs"/>
                        </a:rPr>
                        <a:t/>
                      </a:r>
                      <a:br>
                        <a:rPr lang="pl-PL" sz="1800" b="0" i="0" kern="1200" dirty="0" smtClean="0">
                          <a:solidFill>
                            <a:schemeClr val="tx1"/>
                          </a:solidFill>
                          <a:effectLst/>
                          <a:latin typeface="+mn-lt"/>
                          <a:ea typeface="+mn-ea"/>
                          <a:cs typeface="+mn-cs"/>
                        </a:rPr>
                      </a:br>
                      <a:r>
                        <a:rPr lang="pl-PL" sz="1800" b="0" i="0" kern="1200" dirty="0" smtClean="0">
                          <a:solidFill>
                            <a:schemeClr val="tx1"/>
                          </a:solidFill>
                          <a:effectLst/>
                          <a:latin typeface="+mn-lt"/>
                          <a:ea typeface="+mn-ea"/>
                          <a:cs typeface="+mn-cs"/>
                        </a:rPr>
                        <a:t>a</a:t>
                      </a:r>
                      <a:r>
                        <a:rPr lang="en-GB" sz="1800" b="0" i="0" kern="1200" dirty="0" smtClean="0">
                          <a:solidFill>
                            <a:schemeClr val="tx1"/>
                          </a:solidFill>
                          <a:effectLst/>
                          <a:latin typeface="+mn-lt"/>
                          <a:ea typeface="+mn-ea"/>
                          <a:cs typeface="+mn-cs"/>
                        </a:rPr>
                        <a:t>t each </a:t>
                      </a:r>
                      <a:r>
                        <a:rPr lang="pl-PL" sz="1800" b="0" i="0" kern="1200" dirty="0" smtClean="0">
                          <a:solidFill>
                            <a:schemeClr val="tx1"/>
                          </a:solidFill>
                          <a:effectLst/>
                          <a:latin typeface="+mn-lt"/>
                          <a:ea typeface="+mn-ea"/>
                          <a:cs typeface="+mn-cs"/>
                        </a:rPr>
                        <a:t>moment</a:t>
                      </a:r>
                      <a:r>
                        <a:rPr lang="en-GB" sz="1800" b="0" i="0" kern="1200" dirty="0" smtClean="0">
                          <a:solidFill>
                            <a:schemeClr val="tx1"/>
                          </a:solidFill>
                          <a:effectLst/>
                          <a:latin typeface="+mn-lt"/>
                          <a:ea typeface="+mn-ea"/>
                          <a:cs typeface="+mn-cs"/>
                        </a:rPr>
                        <a:t>, the</a:t>
                      </a:r>
                    </a:p>
                    <a:p>
                      <a:r>
                        <a:rPr lang="en-GB" sz="1800" b="0" i="0" kern="1200" dirty="0" smtClean="0">
                          <a:solidFill>
                            <a:schemeClr val="tx1"/>
                          </a:solidFill>
                          <a:effectLst/>
                          <a:latin typeface="+mn-lt"/>
                          <a:ea typeface="+mn-ea"/>
                          <a:cs typeface="+mn-cs"/>
                        </a:rPr>
                        <a:t>pose is described</a:t>
                      </a:r>
                    </a:p>
                    <a:p>
                      <a:r>
                        <a:rPr lang="en-GB" sz="1800" b="0" i="0" kern="1200" dirty="0" smtClean="0">
                          <a:solidFill>
                            <a:schemeClr val="tx1"/>
                          </a:solidFill>
                          <a:effectLst/>
                          <a:latin typeface="+mn-lt"/>
                          <a:ea typeface="+mn-ea"/>
                          <a:cs typeface="+mn-cs"/>
                        </a:rPr>
                        <a:t>by the angles of</a:t>
                      </a:r>
                    </a:p>
                    <a:p>
                      <a:r>
                        <a:rPr lang="en-GB" sz="1800" b="0" i="0" kern="1200" dirty="0" smtClean="0">
                          <a:solidFill>
                            <a:schemeClr val="tx1"/>
                          </a:solidFill>
                          <a:effectLst/>
                          <a:latin typeface="+mn-lt"/>
                          <a:ea typeface="+mn-ea"/>
                          <a:cs typeface="+mn-cs"/>
                        </a:rPr>
                        <a:t>each of the joints</a:t>
                      </a:r>
                    </a:p>
                    <a:p>
                      <a:endParaRPr lang="en-GB" dirty="0"/>
                    </a:p>
                  </a:txBody>
                  <a:tcPr/>
                </a:tc>
              </a:tr>
              <a:tr h="1988159">
                <a:tc>
                  <a:txBody>
                    <a:bodyPr/>
                    <a:lstStyle/>
                    <a:p>
                      <a:r>
                        <a:rPr lang="pl-PL" dirty="0" smtClean="0"/>
                        <a:t>2D</a:t>
                      </a:r>
                      <a:endParaRPr lang="en-GB" dirty="0"/>
                    </a:p>
                  </a:txBody>
                  <a:tcPr/>
                </a:tc>
                <a:tc>
                  <a:txBody>
                    <a:bodyPr/>
                    <a:lstStyle/>
                    <a:p>
                      <a:r>
                        <a:rPr lang="en-GB" sz="1800" b="0" i="0" kern="1200" dirty="0" err="1" smtClean="0">
                          <a:solidFill>
                            <a:schemeClr val="tx1"/>
                          </a:solidFill>
                          <a:effectLst/>
                          <a:latin typeface="+mn-lt"/>
                          <a:ea typeface="+mn-ea"/>
                          <a:cs typeface="+mn-cs"/>
                        </a:rPr>
                        <a:t>Fourie</a:t>
                      </a:r>
                      <a:r>
                        <a:rPr lang="pl-PL" sz="1800" b="0" i="0" kern="1200" dirty="0" smtClean="0">
                          <a:solidFill>
                            <a:schemeClr val="tx1"/>
                          </a:solidFill>
                          <a:effectLst/>
                          <a:latin typeface="+mn-lt"/>
                          <a:ea typeface="+mn-ea"/>
                          <a:cs typeface="+mn-cs"/>
                        </a:rPr>
                        <a:t>r</a:t>
                      </a:r>
                      <a:r>
                        <a:rPr lang="pl-PL" sz="1800" b="0" i="0" kern="1200" baseline="0" dirty="0" smtClean="0">
                          <a:solidFill>
                            <a:schemeClr val="tx1"/>
                          </a:solidFill>
                          <a:effectLst/>
                          <a:latin typeface="+mn-lt"/>
                          <a:ea typeface="+mn-ea"/>
                          <a:cs typeface="+mn-cs"/>
                        </a:rPr>
                        <a:t> </a:t>
                      </a:r>
                      <a:r>
                        <a:rPr lang="pl-PL" sz="1800" b="0" i="0" kern="1200" baseline="0" dirty="0" err="1" smtClean="0">
                          <a:solidFill>
                            <a:schemeClr val="tx1"/>
                          </a:solidFill>
                          <a:effectLst/>
                          <a:latin typeface="+mn-lt"/>
                          <a:ea typeface="+mn-ea"/>
                          <a:cs typeface="+mn-cs"/>
                        </a:rPr>
                        <a:t>transform</a:t>
                      </a:r>
                      <a:r>
                        <a:rPr lang="pl-PL" sz="1800" b="0" i="0" kern="1200" baseline="0" dirty="0" smtClean="0">
                          <a:solidFill>
                            <a:schemeClr val="tx1"/>
                          </a:solidFill>
                          <a:effectLst/>
                          <a:latin typeface="+mn-lt"/>
                          <a:ea typeface="+mn-ea"/>
                          <a:cs typeface="+mn-cs"/>
                        </a:rPr>
                        <a:t> of audio:</a:t>
                      </a:r>
                      <a:br>
                        <a:rPr lang="pl-PL" sz="1800" b="0" i="0" kern="1200" baseline="0" dirty="0" smtClean="0">
                          <a:solidFill>
                            <a:schemeClr val="tx1"/>
                          </a:solidFill>
                          <a:effectLst/>
                          <a:latin typeface="+mn-lt"/>
                          <a:ea typeface="+mn-ea"/>
                          <a:cs typeface="+mn-cs"/>
                        </a:rPr>
                      </a:br>
                      <a:r>
                        <a:rPr lang="en-GB" sz="1800" b="0" i="0" kern="1200" dirty="0" err="1" smtClean="0">
                          <a:solidFill>
                            <a:schemeClr val="tx1"/>
                          </a:solidFill>
                          <a:effectLst/>
                          <a:latin typeface="+mn-lt"/>
                          <a:ea typeface="+mn-ea"/>
                          <a:cs typeface="+mn-cs"/>
                        </a:rPr>
                        <a:t>equivariant</a:t>
                      </a:r>
                      <a:r>
                        <a:rPr lang="en-GB" sz="1800" b="0" i="0" kern="1200" dirty="0" smtClean="0">
                          <a:solidFill>
                            <a:schemeClr val="tx1"/>
                          </a:solidFill>
                          <a:effectLst/>
                          <a:latin typeface="+mn-lt"/>
                          <a:ea typeface="+mn-ea"/>
                          <a:cs typeface="+mn-cs"/>
                        </a:rPr>
                        <a:t> to shifts in time</a:t>
                      </a:r>
                      <a:r>
                        <a:rPr lang="pl-PL" sz="1800" b="0" i="0" kern="1200" dirty="0" smtClean="0">
                          <a:solidFill>
                            <a:schemeClr val="tx1"/>
                          </a:solidFill>
                          <a:effectLst/>
                          <a:latin typeface="+mn-lt"/>
                          <a:ea typeface="+mn-ea"/>
                          <a:cs typeface="+mn-cs"/>
                        </a:rPr>
                        <a:t/>
                      </a:r>
                      <a:br>
                        <a:rPr lang="pl-PL" sz="1800" b="0" i="0" kern="1200" dirty="0" smtClean="0">
                          <a:solidFill>
                            <a:schemeClr val="tx1"/>
                          </a:solidFill>
                          <a:effectLst/>
                          <a:latin typeface="+mn-lt"/>
                          <a:ea typeface="+mn-ea"/>
                          <a:cs typeface="+mn-cs"/>
                        </a:rPr>
                      </a:br>
                      <a:r>
                        <a:rPr lang="pl-PL" sz="1800" b="0" i="0" kern="1200" dirty="0" smtClean="0">
                          <a:solidFill>
                            <a:schemeClr val="tx1"/>
                          </a:solidFill>
                          <a:effectLst/>
                          <a:latin typeface="+mn-lt"/>
                          <a:ea typeface="+mn-ea"/>
                          <a:cs typeface="+mn-cs"/>
                        </a:rPr>
                        <a:t>and/</a:t>
                      </a:r>
                      <a:r>
                        <a:rPr lang="pl-PL" sz="1800" b="0" i="0" kern="1200" dirty="0" err="1" smtClean="0">
                          <a:solidFill>
                            <a:schemeClr val="tx1"/>
                          </a:solidFill>
                          <a:effectLst/>
                          <a:latin typeface="+mn-lt"/>
                          <a:ea typeface="+mn-ea"/>
                          <a:cs typeface="+mn-cs"/>
                        </a:rPr>
                        <a:t>or</a:t>
                      </a:r>
                      <a:r>
                        <a:rPr lang="pl-PL" sz="1800" b="0" i="0" kern="1200" dirty="0" smtClean="0">
                          <a:solidFill>
                            <a:schemeClr val="tx1"/>
                          </a:solidFill>
                          <a:effectLst/>
                          <a:latin typeface="+mn-lt"/>
                          <a:ea typeface="+mn-ea"/>
                          <a:cs typeface="+mn-cs"/>
                        </a:rPr>
                        <a:t/>
                      </a:r>
                      <a:br>
                        <a:rPr lang="pl-PL" sz="1800" b="0" i="0" kern="1200" dirty="0" smtClean="0">
                          <a:solidFill>
                            <a:schemeClr val="tx1"/>
                          </a:solidFill>
                          <a:effectLst/>
                          <a:latin typeface="+mn-lt"/>
                          <a:ea typeface="+mn-ea"/>
                          <a:cs typeface="+mn-cs"/>
                        </a:rPr>
                      </a:br>
                      <a:r>
                        <a:rPr lang="en-GB" sz="1800" b="0" i="0" kern="1200" dirty="0" err="1" smtClean="0">
                          <a:solidFill>
                            <a:schemeClr val="tx1"/>
                          </a:solidFill>
                          <a:effectLst/>
                          <a:latin typeface="+mn-lt"/>
                          <a:ea typeface="+mn-ea"/>
                          <a:cs typeface="+mn-cs"/>
                        </a:rPr>
                        <a:t>equivariant</a:t>
                      </a:r>
                      <a:r>
                        <a:rPr lang="en-GB" sz="1800" b="0" i="0" kern="1200" dirty="0" smtClean="0">
                          <a:solidFill>
                            <a:schemeClr val="tx1"/>
                          </a:solidFill>
                          <a:effectLst/>
                          <a:latin typeface="+mn-lt"/>
                          <a:ea typeface="+mn-ea"/>
                          <a:cs typeface="+mn-cs"/>
                        </a:rPr>
                        <a:t> to </a:t>
                      </a:r>
                      <a:r>
                        <a:rPr lang="pl-PL" sz="1800" b="0" i="0" kern="1200" dirty="0" err="1" smtClean="0">
                          <a:solidFill>
                            <a:schemeClr val="tx1"/>
                          </a:solidFill>
                          <a:effectLst/>
                          <a:latin typeface="+mn-lt"/>
                          <a:ea typeface="+mn-ea"/>
                          <a:cs typeface="+mn-cs"/>
                        </a:rPr>
                        <a:t>change</a:t>
                      </a:r>
                      <a:r>
                        <a:rPr lang="pl-PL" sz="1800" b="0" i="0" kern="1200" dirty="0" smtClean="0">
                          <a:solidFill>
                            <a:schemeClr val="tx1"/>
                          </a:solidFill>
                          <a:effectLst/>
                          <a:latin typeface="+mn-lt"/>
                          <a:ea typeface="+mn-ea"/>
                          <a:cs typeface="+mn-cs"/>
                        </a:rPr>
                        <a:t> of </a:t>
                      </a:r>
                      <a:r>
                        <a:rPr lang="en-GB" sz="1800" b="0" i="0" kern="1200" dirty="0" smtClean="0">
                          <a:solidFill>
                            <a:schemeClr val="tx1"/>
                          </a:solidFill>
                          <a:effectLst/>
                          <a:latin typeface="+mn-lt"/>
                          <a:ea typeface="+mn-ea"/>
                          <a:cs typeface="+mn-cs"/>
                        </a:rPr>
                        <a:t>frequency</a:t>
                      </a:r>
                    </a:p>
                    <a:p>
                      <a:endParaRPr lang="en-GB" sz="1800" b="0" i="0" kern="1200" dirty="0">
                        <a:solidFill>
                          <a:schemeClr val="tx1"/>
                        </a:solidFill>
                        <a:effectLst/>
                        <a:latin typeface="+mn-lt"/>
                        <a:ea typeface="+mn-ea"/>
                        <a:cs typeface="+mn-cs"/>
                      </a:endParaRPr>
                    </a:p>
                  </a:txBody>
                  <a:tcPr/>
                </a:tc>
                <a:tc>
                  <a:txBody>
                    <a:bodyPr/>
                    <a:lstStyle/>
                    <a:p>
                      <a:r>
                        <a:rPr lang="en-GB" sz="1800" b="0" i="0" kern="1200" dirty="0" err="1" smtClean="0">
                          <a:solidFill>
                            <a:schemeClr val="tx1"/>
                          </a:solidFill>
                          <a:effectLst/>
                          <a:latin typeface="+mn-lt"/>
                          <a:ea typeface="+mn-ea"/>
                          <a:cs typeface="+mn-cs"/>
                        </a:rPr>
                        <a:t>Color</a:t>
                      </a:r>
                      <a:r>
                        <a:rPr lang="en-GB" sz="1800" b="0" i="0" kern="1200" dirty="0" smtClean="0">
                          <a:solidFill>
                            <a:schemeClr val="tx1"/>
                          </a:solidFill>
                          <a:effectLst/>
                          <a:latin typeface="+mn-lt"/>
                          <a:ea typeface="+mn-ea"/>
                          <a:cs typeface="+mn-cs"/>
                        </a:rPr>
                        <a:t> image data</a:t>
                      </a:r>
                      <a:endParaRPr lang="en-GB" dirty="0"/>
                    </a:p>
                  </a:txBody>
                  <a:tcPr/>
                </a:tc>
              </a:tr>
              <a:tr h="626367">
                <a:tc>
                  <a:txBody>
                    <a:bodyPr/>
                    <a:lstStyle/>
                    <a:p>
                      <a:r>
                        <a:rPr lang="pl-PL" dirty="0" smtClean="0"/>
                        <a:t>3D</a:t>
                      </a:r>
                      <a:endParaRPr lang="en-GB" dirty="0"/>
                    </a:p>
                  </a:txBody>
                  <a:tcPr/>
                </a:tc>
                <a:tc>
                  <a:txBody>
                    <a:bodyPr/>
                    <a:lstStyle/>
                    <a:p>
                      <a:r>
                        <a:rPr lang="en-GB" sz="1800" b="0" i="0" kern="1200" dirty="0" smtClean="0">
                          <a:solidFill>
                            <a:schemeClr val="tx1"/>
                          </a:solidFill>
                          <a:effectLst/>
                          <a:latin typeface="+mn-lt"/>
                          <a:ea typeface="+mn-ea"/>
                          <a:cs typeface="+mn-cs"/>
                        </a:rPr>
                        <a:t>Volumetric data: CT scans</a:t>
                      </a:r>
                      <a:r>
                        <a:rPr lang="pl-PL" sz="1800" b="0" i="0" kern="1200" dirty="0" smtClean="0">
                          <a:solidFill>
                            <a:schemeClr val="tx1"/>
                          </a:solidFill>
                          <a:effectLst/>
                          <a:latin typeface="+mn-lt"/>
                          <a:ea typeface="+mn-ea"/>
                          <a:cs typeface="+mn-cs"/>
                        </a:rPr>
                        <a:t>,</a:t>
                      </a:r>
                      <a:r>
                        <a:rPr lang="pl-PL" sz="1800" b="0" i="0" kern="1200" baseline="0" dirty="0" smtClean="0">
                          <a:solidFill>
                            <a:schemeClr val="tx1"/>
                          </a:solidFill>
                          <a:effectLst/>
                          <a:latin typeface="+mn-lt"/>
                          <a:ea typeface="+mn-ea"/>
                          <a:cs typeface="+mn-cs"/>
                        </a:rPr>
                        <a:t> etc.</a:t>
                      </a:r>
                      <a:endParaRPr lang="en-GB" sz="1800" b="0" i="0" kern="1200" dirty="0" smtClean="0">
                        <a:solidFill>
                          <a:schemeClr val="tx1"/>
                        </a:solidFill>
                        <a:effectLst/>
                        <a:latin typeface="+mn-lt"/>
                        <a:ea typeface="+mn-ea"/>
                        <a:cs typeface="+mn-cs"/>
                      </a:endParaRPr>
                    </a:p>
                    <a:p>
                      <a:endParaRPr lang="en-GB" dirty="0"/>
                    </a:p>
                  </a:txBody>
                  <a:tcPr/>
                </a:tc>
                <a:tc>
                  <a:txBody>
                    <a:bodyPr/>
                    <a:lstStyle/>
                    <a:p>
                      <a:r>
                        <a:rPr lang="en-GB" sz="1800" b="0" i="0" kern="1200" dirty="0" err="1" smtClean="0">
                          <a:solidFill>
                            <a:schemeClr val="tx1"/>
                          </a:solidFill>
                          <a:effectLst/>
                          <a:latin typeface="+mn-lt"/>
                          <a:ea typeface="+mn-ea"/>
                          <a:cs typeface="+mn-cs"/>
                        </a:rPr>
                        <a:t>Color</a:t>
                      </a:r>
                      <a:r>
                        <a:rPr lang="en-GB" sz="1800" b="0" i="0" kern="1200" dirty="0" smtClean="0">
                          <a:solidFill>
                            <a:schemeClr val="tx1"/>
                          </a:solidFill>
                          <a:effectLst/>
                          <a:latin typeface="+mn-lt"/>
                          <a:ea typeface="+mn-ea"/>
                          <a:cs typeface="+mn-cs"/>
                        </a:rPr>
                        <a:t> video data</a:t>
                      </a:r>
                      <a:endParaRPr lang="en-GB" dirty="0"/>
                    </a:p>
                  </a:txBody>
                  <a:tcPr/>
                </a:tc>
              </a:tr>
            </a:tbl>
          </a:graphicData>
        </a:graphic>
      </p:graphicFrame>
    </p:spTree>
    <p:extLst>
      <p:ext uri="{BB962C8B-B14F-4D97-AF65-F5344CB8AC3E}">
        <p14:creationId xmlns:p14="http://schemas.microsoft.com/office/powerpoint/2010/main" val="1463551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Images</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2" descr="D:\Users\XNOTE\OneDrive - Uniwersytet Jagielloński\Backup_26.01\Dokumenty\Naukowe\AnalizaDanych\_WYKŁADY\NeuralNets_moje\_Materiały\cnn.png"/>
          <p:cNvPicPr>
            <a:picLocks noChangeAspect="1" noChangeArrowheads="1"/>
          </p:cNvPicPr>
          <p:nvPr/>
        </p:nvPicPr>
        <p:blipFill rotWithShape="1">
          <a:blip r:embed="rId3">
            <a:extLst>
              <a:ext uri="{28A0092B-C50C-407E-A947-70E740481C1C}">
                <a14:useLocalDpi xmlns:a14="http://schemas.microsoft.com/office/drawing/2010/main" val="0"/>
              </a:ext>
            </a:extLst>
          </a:blip>
          <a:srcRect r="8276"/>
          <a:stretch/>
        </p:blipFill>
        <p:spPr bwMode="auto">
          <a:xfrm>
            <a:off x="2491310" y="3131371"/>
            <a:ext cx="6492835" cy="3199615"/>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p:cNvSpPr txBox="1"/>
          <p:nvPr/>
        </p:nvSpPr>
        <p:spPr>
          <a:xfrm>
            <a:off x="4060617" y="6309320"/>
            <a:ext cx="4507730" cy="276999"/>
          </a:xfrm>
          <a:prstGeom prst="rect">
            <a:avLst/>
          </a:prstGeom>
          <a:noFill/>
        </p:spPr>
        <p:txBody>
          <a:bodyPr wrap="square" rtlCol="0">
            <a:spAutoFit/>
          </a:bodyPr>
          <a:lstStyle/>
          <a:p>
            <a:r>
              <a:rPr lang="pl-PL" sz="1200" dirty="0" smtClean="0"/>
              <a:t>Source: </a:t>
            </a:r>
            <a:r>
              <a:rPr lang="en-GB" sz="1200" dirty="0"/>
              <a:t>https://sites.google.com/site/5kk73gpu2013/assignment/cnn</a:t>
            </a:r>
            <a:endParaRPr lang="en-GB" sz="1200" i="1" dirty="0"/>
          </a:p>
        </p:txBody>
      </p:sp>
    </p:spTree>
    <p:extLst>
      <p:ext uri="{BB962C8B-B14F-4D97-AF65-F5344CB8AC3E}">
        <p14:creationId xmlns:p14="http://schemas.microsoft.com/office/powerpoint/2010/main" val="21708098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Downsampling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548680"/>
            <a:ext cx="4892215" cy="5666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2471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a:t>Downsampling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548680"/>
            <a:ext cx="4892215" cy="5666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Łącznik prostoliniowy 3"/>
          <p:cNvCxnSpPr/>
          <p:nvPr/>
        </p:nvCxnSpPr>
        <p:spPr>
          <a:xfrm>
            <a:off x="4644008" y="3265413"/>
            <a:ext cx="4248472" cy="2395835"/>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9" name="Łącznik prostoliniowy 8"/>
          <p:cNvCxnSpPr/>
          <p:nvPr/>
        </p:nvCxnSpPr>
        <p:spPr>
          <a:xfrm flipH="1">
            <a:off x="4644008" y="3068960"/>
            <a:ext cx="4248472" cy="259228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13" name="pole tekstowe 12"/>
          <p:cNvSpPr txBox="1"/>
          <p:nvPr/>
        </p:nvSpPr>
        <p:spPr>
          <a:xfrm>
            <a:off x="5420211" y="3381717"/>
            <a:ext cx="1324273" cy="400110"/>
          </a:xfrm>
          <a:prstGeom prst="rect">
            <a:avLst/>
          </a:prstGeom>
          <a:noFill/>
        </p:spPr>
        <p:txBody>
          <a:bodyPr wrap="none" rtlCol="0">
            <a:spAutoFit/>
          </a:bodyPr>
          <a:lstStyle/>
          <a:p>
            <a:r>
              <a:rPr lang="pl-PL" sz="2000" b="1" dirty="0" smtClean="0">
                <a:solidFill>
                  <a:srgbClr val="FF0000"/>
                </a:solidFill>
              </a:rPr>
              <a:t>WASTEFUL</a:t>
            </a:r>
            <a:endParaRPr lang="en-GB" sz="2000" b="1" dirty="0">
              <a:solidFill>
                <a:srgbClr val="FF0000"/>
              </a:solidFill>
            </a:endParaRPr>
          </a:p>
        </p:txBody>
      </p:sp>
    </p:spTree>
    <p:extLst>
      <p:ext uri="{BB962C8B-B14F-4D97-AF65-F5344CB8AC3E}">
        <p14:creationId xmlns:p14="http://schemas.microsoft.com/office/powerpoint/2010/main" val="26882283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a:t>Downsampling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a:p>
            <a:r>
              <a:rPr lang="pl-PL" sz="1800" dirty="0" err="1" smtClean="0"/>
              <a:t>Motivation</a:t>
            </a:r>
            <a:r>
              <a:rPr lang="pl-PL" sz="1800" dirty="0" smtClean="0"/>
              <a:t>:</a:t>
            </a:r>
          </a:p>
          <a:p>
            <a:pPr marL="285750" indent="-285750">
              <a:buFont typeface="Arial" panose="020B0604020202020204" pitchFamily="34" charset="0"/>
              <a:buChar char="•"/>
            </a:pPr>
            <a:r>
              <a:rPr lang="pl-PL" sz="1800" dirty="0" err="1" smtClean="0"/>
              <a:t>sparse</a:t>
            </a:r>
            <a:r>
              <a:rPr lang="pl-PL" sz="1800" dirty="0" smtClean="0"/>
              <a:t> </a:t>
            </a:r>
            <a:r>
              <a:rPr lang="pl-PL" sz="1800" dirty="0" err="1" smtClean="0"/>
              <a:t>interactions</a:t>
            </a:r>
            <a:r>
              <a:rPr lang="pl-PL" sz="1800" dirty="0" smtClean="0"/>
              <a:t>/</a:t>
            </a:r>
            <a:r>
              <a:rPr lang="pl-PL" sz="1800" dirty="0" err="1" smtClean="0"/>
              <a:t>connectivity</a:t>
            </a:r>
            <a:r>
              <a:rPr lang="pl-PL" sz="1800" dirty="0" smtClean="0"/>
              <a:t>/</a:t>
            </a:r>
            <a:r>
              <a:rPr lang="pl-PL" sz="1800" dirty="0" err="1" smtClean="0"/>
              <a:t>weights</a:t>
            </a:r>
            <a:endParaRPr lang="pl-PL" sz="1800" dirty="0" smtClean="0"/>
          </a:p>
          <a:p>
            <a:pPr marL="285750" indent="-285750">
              <a:buFont typeface="Arial" panose="020B0604020202020204" pitchFamily="34" charset="0"/>
              <a:buChar char="•"/>
            </a:pPr>
            <a:r>
              <a:rPr lang="pl-PL" sz="1800" dirty="0" err="1"/>
              <a:t>p</a:t>
            </a:r>
            <a:r>
              <a:rPr lang="pl-PL" sz="1800" dirty="0" err="1" smtClean="0"/>
              <a:t>arameter</a:t>
            </a:r>
            <a:r>
              <a:rPr lang="pl-PL" sz="1800" dirty="0" smtClean="0"/>
              <a:t> </a:t>
            </a:r>
            <a:r>
              <a:rPr lang="pl-PL" sz="1800" dirty="0" err="1" smtClean="0"/>
              <a:t>sharing</a:t>
            </a:r>
            <a:r>
              <a:rPr lang="pl-PL" sz="1800" dirty="0" smtClean="0"/>
              <a:t>/</a:t>
            </a:r>
            <a:r>
              <a:rPr lang="pl-PL" sz="1800" dirty="0" err="1" smtClean="0"/>
              <a:t>tied</a:t>
            </a:r>
            <a:r>
              <a:rPr lang="pl-PL" sz="1800" dirty="0" smtClean="0"/>
              <a:t> </a:t>
            </a:r>
            <a:r>
              <a:rPr lang="pl-PL" sz="1800" dirty="0" err="1" smtClean="0"/>
              <a:t>weights</a:t>
            </a:r>
            <a:endParaRPr lang="pl-PL" sz="1800" dirty="0" smtClean="0"/>
          </a:p>
          <a:p>
            <a:pPr marL="285750" indent="-285750">
              <a:buFont typeface="Arial" panose="020B0604020202020204" pitchFamily="34" charset="0"/>
              <a:buChar char="•"/>
            </a:pPr>
            <a:r>
              <a:rPr lang="pl-PL" sz="1800" dirty="0" err="1" smtClean="0"/>
              <a:t>equivariant</a:t>
            </a:r>
            <a:r>
              <a:rPr lang="pl-PL" sz="1800" dirty="0" smtClean="0"/>
              <a:t> </a:t>
            </a:r>
            <a:r>
              <a:rPr lang="pl-PL" sz="1800" dirty="0" err="1" smtClean="0"/>
              <a:t>representations</a:t>
            </a:r>
            <a:endParaRPr lang="en-GB" sz="1800" dirty="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8674" name="Picture 2" descr="D:\Users\XNOTE\OneDrive - Uniwersytet Jagielloński\Backup_26.01\Dokumenty\Naukowe\AnalizaDanych\_WYKŁADY\NeuralNets_moje\_Materiały\padding_strid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3501008"/>
            <a:ext cx="3283746" cy="3167360"/>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p:cNvSpPr txBox="1"/>
          <p:nvPr/>
        </p:nvSpPr>
        <p:spPr>
          <a:xfrm>
            <a:off x="4355977" y="6410442"/>
            <a:ext cx="3157266" cy="461665"/>
          </a:xfrm>
          <a:prstGeom prst="rect">
            <a:avLst/>
          </a:prstGeom>
          <a:noFill/>
        </p:spPr>
        <p:txBody>
          <a:bodyPr wrap="square" rtlCol="0">
            <a:spAutoFit/>
          </a:bodyPr>
          <a:lstStyle/>
          <a:p>
            <a:r>
              <a:rPr lang="pl-PL" sz="1200" dirty="0" smtClean="0"/>
              <a:t>Source:</a:t>
            </a:r>
            <a:br>
              <a:rPr lang="pl-PL" sz="1200" dirty="0" smtClean="0"/>
            </a:br>
            <a:r>
              <a:rPr lang="en-GB" sz="1200" dirty="0" smtClean="0">
                <a:hlinkClick r:id="rId4"/>
              </a:rPr>
              <a:t>https</a:t>
            </a:r>
            <a:r>
              <a:rPr lang="en-GB" sz="1200" dirty="0">
                <a:hlinkClick r:id="rId4"/>
              </a:rPr>
              <a:t>://github.com/vdumoulin/conv_arithmetic</a:t>
            </a:r>
            <a:endParaRPr lang="en-GB" sz="1200" i="1" dirty="0"/>
          </a:p>
        </p:txBody>
      </p:sp>
      <p:pic>
        <p:nvPicPr>
          <p:cNvPr id="28675" name="Picture 3" descr="D:\Users\XNOTE\OneDrive - Uniwersytet Jagielloński\Backup_26.01\Dokumenty\Naukowe\AnalizaDanych\_WYKŁADY\NeuralNets_moje\_Materiały\same_padding_no_strides.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02271" y="471"/>
            <a:ext cx="3206233" cy="364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5381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Pooling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2" descr="D:\Users\XNOTE\OneDrive - Uniwersytet Jagielloński\Backup_26.01\Dokumenty\Naukowe\AnalizaDanych\_WYKŁADY\NeuralNets_moje\_Materiały\cnn.png"/>
          <p:cNvPicPr>
            <a:picLocks noChangeAspect="1" noChangeArrowheads="1"/>
          </p:cNvPicPr>
          <p:nvPr/>
        </p:nvPicPr>
        <p:blipFill rotWithShape="1">
          <a:blip r:embed="rId3">
            <a:extLst>
              <a:ext uri="{28A0092B-C50C-407E-A947-70E740481C1C}">
                <a14:useLocalDpi xmlns:a14="http://schemas.microsoft.com/office/drawing/2010/main" val="0"/>
              </a:ext>
            </a:extLst>
          </a:blip>
          <a:srcRect r="8276"/>
          <a:stretch/>
        </p:blipFill>
        <p:spPr bwMode="auto">
          <a:xfrm>
            <a:off x="2491310" y="3131371"/>
            <a:ext cx="6492835" cy="3199615"/>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p:cNvSpPr txBox="1"/>
          <p:nvPr/>
        </p:nvSpPr>
        <p:spPr>
          <a:xfrm>
            <a:off x="4060617" y="6309320"/>
            <a:ext cx="4507730" cy="276999"/>
          </a:xfrm>
          <a:prstGeom prst="rect">
            <a:avLst/>
          </a:prstGeom>
          <a:noFill/>
        </p:spPr>
        <p:txBody>
          <a:bodyPr wrap="square" rtlCol="0">
            <a:spAutoFit/>
          </a:bodyPr>
          <a:lstStyle/>
          <a:p>
            <a:r>
              <a:rPr lang="pl-PL" sz="1200" dirty="0" smtClean="0"/>
              <a:t>Source: </a:t>
            </a:r>
            <a:r>
              <a:rPr lang="en-GB" sz="1200" dirty="0"/>
              <a:t>https://sites.google.com/site/5kk73gpu2013/assignment/cnn</a:t>
            </a:r>
            <a:endParaRPr lang="en-GB" sz="1200" i="1" dirty="0"/>
          </a:p>
        </p:txBody>
      </p:sp>
    </p:spTree>
    <p:extLst>
      <p:ext uri="{BB962C8B-B14F-4D97-AF65-F5344CB8AC3E}">
        <p14:creationId xmlns:p14="http://schemas.microsoft.com/office/powerpoint/2010/main" val="1123536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Pooling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a:p>
            <a:endParaRPr lang="pl-PL" sz="1800"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endParaRPr lang="pl-PL" sz="1800" i="1"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pole tekstowe 8"/>
          <p:cNvSpPr txBox="1"/>
          <p:nvPr/>
        </p:nvSpPr>
        <p:spPr>
          <a:xfrm>
            <a:off x="4060617" y="6309320"/>
            <a:ext cx="4507730" cy="276999"/>
          </a:xfrm>
          <a:prstGeom prst="rect">
            <a:avLst/>
          </a:prstGeom>
          <a:noFill/>
        </p:spPr>
        <p:txBody>
          <a:bodyPr wrap="square" rtlCol="0">
            <a:spAutoFit/>
          </a:bodyPr>
          <a:lstStyle/>
          <a:p>
            <a:r>
              <a:rPr lang="pl-PL" sz="1200" dirty="0" smtClean="0"/>
              <a:t>Source: </a:t>
            </a:r>
            <a:r>
              <a:rPr lang="en-GB" sz="1200" dirty="0">
                <a:hlinkClick r:id="rId3"/>
              </a:rPr>
              <a:t>https://towardsdatascience.com/</a:t>
            </a:r>
            <a:endParaRPr lang="en-GB" sz="1200" i="1" dirty="0"/>
          </a:p>
        </p:txBody>
      </p:sp>
      <p:pic>
        <p:nvPicPr>
          <p:cNvPr id="4098" name="Picture 2" descr="https://miro.medium.com/max/596/1*KQIEqhxzICU7thjaQBfPB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847925"/>
            <a:ext cx="4699297" cy="3461395"/>
          </a:xfrm>
          <a:prstGeom prst="rect">
            <a:avLst/>
          </a:prstGeom>
          <a:noFill/>
          <a:extLst>
            <a:ext uri="{909E8E84-426E-40DD-AFC4-6F175D3DCCD1}">
              <a14:hiddenFill xmlns:a14="http://schemas.microsoft.com/office/drawing/2010/main">
                <a:solidFill>
                  <a:srgbClr val="FFFFFF"/>
                </a:solidFill>
              </a14:hiddenFill>
            </a:ext>
          </a:extLst>
        </p:spPr>
      </p:pic>
      <p:sp>
        <p:nvSpPr>
          <p:cNvPr id="10" name="Symbol zastępczy zawartości 1"/>
          <p:cNvSpPr>
            <a:spLocks noGrp="1"/>
          </p:cNvSpPr>
          <p:nvPr>
            <p:ph idx="1"/>
          </p:nvPr>
        </p:nvSpPr>
        <p:spPr>
          <a:xfrm>
            <a:off x="4220344" y="557064"/>
            <a:ext cx="4618856" cy="5721499"/>
          </a:xfrm>
        </p:spPr>
        <p:txBody>
          <a:bodyPr>
            <a:normAutofit/>
          </a:bodyPr>
          <a:lstStyle/>
          <a:p>
            <a:endParaRPr lang="pl-PL" sz="1800" dirty="0" smtClean="0"/>
          </a:p>
          <a:p>
            <a:endParaRPr lang="pl-PL" sz="1800" dirty="0"/>
          </a:p>
          <a:p>
            <a:r>
              <a:rPr lang="pl-PL" sz="1800" dirty="0" err="1" smtClean="0"/>
              <a:t>reduce</a:t>
            </a:r>
            <a:r>
              <a:rPr lang="pl-PL" sz="1800" dirty="0" smtClean="0"/>
              <a:t> </a:t>
            </a:r>
            <a:r>
              <a:rPr lang="pl-PL" sz="1800" dirty="0" err="1" smtClean="0"/>
              <a:t>spatial</a:t>
            </a:r>
            <a:r>
              <a:rPr lang="pl-PL" sz="1800" dirty="0" smtClean="0"/>
              <a:t> </a:t>
            </a:r>
            <a:r>
              <a:rPr lang="pl-PL" sz="1800" dirty="0" err="1" smtClean="0"/>
              <a:t>size</a:t>
            </a:r>
            <a:r>
              <a:rPr lang="pl-PL" sz="1800" dirty="0" smtClean="0"/>
              <a:t> of the </a:t>
            </a:r>
            <a:r>
              <a:rPr lang="pl-PL" sz="1800" i="1" dirty="0" err="1" smtClean="0"/>
              <a:t>features</a:t>
            </a:r>
            <a:endParaRPr lang="pl-PL" sz="1800" i="1" dirty="0" smtClean="0"/>
          </a:p>
          <a:p>
            <a:r>
              <a:rPr lang="en-GB" sz="1800" dirty="0" smtClean="0"/>
              <a:t>extract </a:t>
            </a:r>
            <a:r>
              <a:rPr lang="en-GB" sz="1800" b="1" dirty="0"/>
              <a:t>dominant </a:t>
            </a:r>
            <a:r>
              <a:rPr lang="en-GB" sz="1800" dirty="0"/>
              <a:t>features which are </a:t>
            </a:r>
            <a:r>
              <a:rPr lang="en-GB" sz="1800" b="1" dirty="0"/>
              <a:t>rotational and positional invariant</a:t>
            </a:r>
            <a:endParaRPr lang="pl-PL" sz="1800" b="1" dirty="0" smtClean="0"/>
          </a:p>
          <a:p>
            <a:r>
              <a:rPr lang="pl-PL" sz="1800" dirty="0" err="1" smtClean="0"/>
              <a:t>suppresses</a:t>
            </a:r>
            <a:r>
              <a:rPr lang="pl-PL" sz="1800" dirty="0" smtClean="0"/>
              <a:t> </a:t>
            </a:r>
            <a:r>
              <a:rPr lang="pl-PL" sz="1800" dirty="0" err="1" smtClean="0"/>
              <a:t>noise</a:t>
            </a:r>
            <a:endParaRPr lang="en-GB" sz="1800" dirty="0"/>
          </a:p>
        </p:txBody>
      </p:sp>
    </p:spTree>
    <p:extLst>
      <p:ext uri="{BB962C8B-B14F-4D97-AF65-F5344CB8AC3E}">
        <p14:creationId xmlns:p14="http://schemas.microsoft.com/office/powerpoint/2010/main" val="2677588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Pooling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b="1" dirty="0"/>
              <a:t>preserve approximate </a:t>
            </a:r>
            <a:r>
              <a:rPr lang="pl-PL" sz="1800" b="1" dirty="0"/>
              <a:t/>
            </a:r>
            <a:br>
              <a:rPr lang="pl-PL" sz="1800" b="1" dirty="0"/>
            </a:br>
            <a:r>
              <a:rPr lang="en-GB" sz="1800" b="1" dirty="0"/>
              <a:t>information</a:t>
            </a:r>
            <a:r>
              <a:rPr lang="pl-PL" sz="1800" b="1" dirty="0"/>
              <a:t> on </a:t>
            </a:r>
            <a:r>
              <a:rPr lang="en-GB" sz="1800" b="1" dirty="0"/>
              <a:t>position </a:t>
            </a:r>
            <a:endParaRPr lang="pl-PL" sz="1800" b="1"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r>
              <a:rPr lang="pl-PL" sz="1800" dirty="0" smtClean="0"/>
              <a:t>p</a:t>
            </a:r>
            <a:r>
              <a:rPr lang="en-GB" sz="1800" dirty="0" err="1" smtClean="0"/>
              <a:t>ooling</a:t>
            </a:r>
            <a:r>
              <a:rPr lang="en-GB" sz="1800" dirty="0" smtClean="0"/>
              <a:t> </a:t>
            </a:r>
            <a:r>
              <a:rPr lang="en-GB" sz="1800" dirty="0"/>
              <a:t>over spatial regions produces invariance to </a:t>
            </a:r>
            <a:r>
              <a:rPr lang="en-GB" sz="1800" dirty="0" smtClean="0"/>
              <a:t>translation</a:t>
            </a:r>
            <a:endParaRPr lang="pl-PL" sz="1800"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514" y="2020588"/>
            <a:ext cx="5059982" cy="4792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344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Pooling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b="1" dirty="0"/>
              <a:t>preserve approximate </a:t>
            </a:r>
            <a:r>
              <a:rPr lang="pl-PL" sz="1800" b="1" dirty="0"/>
              <a:t/>
            </a:r>
            <a:br>
              <a:rPr lang="pl-PL" sz="1800" b="1" dirty="0"/>
            </a:br>
            <a:r>
              <a:rPr lang="en-GB" sz="1800" b="1" dirty="0"/>
              <a:t>information</a:t>
            </a:r>
            <a:r>
              <a:rPr lang="pl-PL" sz="1800" b="1" dirty="0"/>
              <a:t> on </a:t>
            </a:r>
            <a:r>
              <a:rPr lang="en-GB" sz="1800" b="1" dirty="0"/>
              <a:t>position </a:t>
            </a:r>
            <a:endParaRPr lang="pl-PL" sz="1800" b="1"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r>
              <a:rPr lang="pl-PL" sz="1800" dirty="0" smtClean="0"/>
              <a:t>p</a:t>
            </a:r>
            <a:r>
              <a:rPr lang="en-GB" sz="1800" dirty="0" err="1" smtClean="0"/>
              <a:t>ooling</a:t>
            </a:r>
            <a:r>
              <a:rPr lang="en-GB" sz="1800" dirty="0" smtClean="0"/>
              <a:t> </a:t>
            </a:r>
            <a:r>
              <a:rPr lang="en-GB" sz="1800" dirty="0"/>
              <a:t>over spatial regions produces invariance to </a:t>
            </a:r>
            <a:r>
              <a:rPr lang="en-GB" sz="1800" dirty="0" smtClean="0"/>
              <a:t>translation</a:t>
            </a:r>
            <a:endParaRPr lang="pl-PL" sz="1800" dirty="0" smtClean="0"/>
          </a:p>
          <a:p>
            <a:r>
              <a:rPr lang="en-GB" sz="1800" dirty="0" smtClean="0"/>
              <a:t>if </a:t>
            </a:r>
            <a:r>
              <a:rPr lang="en-GB" sz="1800" dirty="0"/>
              <a:t>we </a:t>
            </a:r>
            <a:r>
              <a:rPr lang="en-GB" sz="1800" dirty="0" smtClean="0"/>
              <a:t>pool</a:t>
            </a:r>
            <a:r>
              <a:rPr lang="pl-PL" sz="1800" dirty="0" smtClean="0"/>
              <a:t> </a:t>
            </a:r>
            <a:r>
              <a:rPr lang="en-GB" sz="1800" dirty="0" smtClean="0"/>
              <a:t>over </a:t>
            </a:r>
            <a:r>
              <a:rPr lang="en-GB" sz="1800" dirty="0"/>
              <a:t>the outputs of </a:t>
            </a:r>
            <a:r>
              <a:rPr lang="pl-PL" sz="1800" dirty="0" smtClean="0"/>
              <a:t>s</a:t>
            </a:r>
            <a:r>
              <a:rPr lang="en-GB" sz="1800" dirty="0" err="1" smtClean="0"/>
              <a:t>eparately</a:t>
            </a:r>
            <a:r>
              <a:rPr lang="en-GB" sz="1800" dirty="0" smtClean="0"/>
              <a:t> </a:t>
            </a:r>
            <a:r>
              <a:rPr lang="en-GB" sz="1800" dirty="0"/>
              <a:t>parametrized convolutions, the features can </a:t>
            </a:r>
            <a:r>
              <a:rPr lang="en-GB" sz="1800" dirty="0" smtClean="0"/>
              <a:t>learn</a:t>
            </a:r>
            <a:r>
              <a:rPr lang="pl-PL" sz="1800" dirty="0" smtClean="0"/>
              <a:t> </a:t>
            </a:r>
            <a:r>
              <a:rPr lang="en-GB" sz="1800" dirty="0" smtClean="0"/>
              <a:t>which </a:t>
            </a:r>
            <a:r>
              <a:rPr lang="en-GB" sz="1800" dirty="0"/>
              <a:t>transformations to become invariant to</a:t>
            </a:r>
          </a:p>
          <a:p>
            <a:endParaRPr lang="pl-PL" sz="1800"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837" y="3068960"/>
            <a:ext cx="5844704" cy="3482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0689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Pooling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pPr marL="0" indent="0">
              <a:buNone/>
            </a:pPr>
            <a:r>
              <a:rPr lang="pl-PL" sz="1800" dirty="0" smtClean="0"/>
              <a:t>Fi</a:t>
            </a:r>
            <a:r>
              <a:rPr lang="en-GB" sz="1800" dirty="0" err="1" smtClean="0"/>
              <a:t>nal</a:t>
            </a:r>
            <a:r>
              <a:rPr lang="en-GB" sz="1800" dirty="0" smtClean="0"/>
              <a:t> </a:t>
            </a:r>
            <a:r>
              <a:rPr lang="en-GB" sz="1800" dirty="0"/>
              <a:t>pooling layer of the network may </a:t>
            </a:r>
            <a:r>
              <a:rPr lang="pl-PL" sz="1800" dirty="0" smtClean="0"/>
              <a:t>be </a:t>
            </a:r>
            <a:r>
              <a:rPr lang="pl-PL" sz="1800" dirty="0" err="1" smtClean="0"/>
              <a:t>used</a:t>
            </a:r>
            <a:r>
              <a:rPr lang="pl-PL" sz="1800" dirty="0" smtClean="0"/>
              <a:t> to </a:t>
            </a:r>
            <a:r>
              <a:rPr lang="pl-PL" sz="1800" dirty="0" err="1" smtClean="0"/>
              <a:t>resize</a:t>
            </a:r>
            <a:r>
              <a:rPr lang="pl-PL" sz="1800" dirty="0" smtClean="0"/>
              <a:t> </a:t>
            </a:r>
            <a:r>
              <a:rPr lang="pl-PL" sz="1800" dirty="0" err="1" smtClean="0"/>
              <a:t>output</a:t>
            </a:r>
            <a:r>
              <a:rPr lang="pl-PL" sz="1800" dirty="0" smtClean="0"/>
              <a:t> for </a:t>
            </a:r>
            <a:r>
              <a:rPr lang="pl-PL" sz="1800" dirty="0" err="1" smtClean="0"/>
              <a:t>classification</a:t>
            </a:r>
            <a:r>
              <a:rPr lang="pl-PL" sz="1800" dirty="0" smtClean="0"/>
              <a:t> </a:t>
            </a:r>
            <a:r>
              <a:rPr lang="pl-PL" sz="1800" dirty="0" err="1" smtClean="0"/>
              <a:t>irrespective</a:t>
            </a:r>
            <a:r>
              <a:rPr lang="pl-PL" sz="1800" dirty="0" smtClean="0"/>
              <a:t> of the </a:t>
            </a:r>
            <a:r>
              <a:rPr lang="pl-PL" sz="1800" dirty="0" err="1" smtClean="0"/>
              <a:t>input</a:t>
            </a:r>
            <a:r>
              <a:rPr lang="pl-PL" sz="1800" dirty="0" smtClean="0"/>
              <a:t> image </a:t>
            </a:r>
            <a:r>
              <a:rPr lang="pl-PL" sz="1800" dirty="0" err="1" smtClean="0"/>
              <a:t>size</a:t>
            </a:r>
            <a:r>
              <a:rPr lang="pl-PL" sz="1800" dirty="0" smtClean="0"/>
              <a:t>.</a:t>
            </a:r>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962025"/>
            <a:ext cx="51149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98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lnSpcReduction="10000"/>
          </a:bodyPr>
          <a:lstStyle/>
          <a:p>
            <a:pPr marL="0" indent="0">
              <a:buNone/>
            </a:pPr>
            <a:endParaRPr lang="pl-PL" sz="1800" dirty="0" smtClean="0"/>
          </a:p>
          <a:p>
            <a:pPr marL="0" indent="0">
              <a:buNone/>
            </a:pPr>
            <a:endParaRPr lang="pl-PL" sz="1800" dirty="0" smtClean="0"/>
          </a:p>
          <a:p>
            <a:pPr marL="0" indent="0">
              <a:buNone/>
            </a:pPr>
            <a:r>
              <a:rPr lang="pl-PL" sz="1800" dirty="0" smtClean="0"/>
              <a:t>„</a:t>
            </a:r>
            <a:r>
              <a:rPr lang="en-GB" sz="1800" dirty="0" smtClean="0"/>
              <a:t>Classical </a:t>
            </a:r>
            <a:r>
              <a:rPr lang="en-GB" sz="1800" dirty="0"/>
              <a:t>work in visual pattern recognition has demonstrated the advantage of </a:t>
            </a:r>
            <a:r>
              <a:rPr lang="en-GB" sz="1800" b="1" dirty="0"/>
              <a:t>extracting local features and combining them </a:t>
            </a:r>
            <a:r>
              <a:rPr lang="en-GB" sz="1800" dirty="0"/>
              <a:t>to form higher order features. Such knowledge can be easily built into the network by forcing the hidden units to combine only local sources of information. Distinctive features of an object can appear at various location on the input image. Therefore it seems judicious to have a set of feature detectors that can detect a particular instance of a feature anywhere on the input place. Since </a:t>
            </a:r>
            <a:r>
              <a:rPr lang="en-GB" sz="1800" b="1" dirty="0"/>
              <a:t>the precise location of a feature is not relevant to the classification</a:t>
            </a:r>
            <a:r>
              <a:rPr lang="en-GB" sz="1800" dirty="0"/>
              <a:t>, we can afford to lose some position information in the process. Nevertheless, </a:t>
            </a:r>
            <a:r>
              <a:rPr lang="en-GB" sz="1800" b="1" dirty="0"/>
              <a:t>approximate position information must be preserved</a:t>
            </a:r>
            <a:r>
              <a:rPr lang="en-GB" sz="1800" dirty="0"/>
              <a:t>, to allow the next levels to detect higher order, more complex features (Fukushima 1980; </a:t>
            </a:r>
            <a:r>
              <a:rPr lang="en-GB" sz="1800" dirty="0" err="1"/>
              <a:t>Mozer</a:t>
            </a:r>
            <a:r>
              <a:rPr lang="en-GB" sz="1800" dirty="0"/>
              <a:t> 1987</a:t>
            </a:r>
            <a:r>
              <a:rPr lang="en-GB" sz="1800" dirty="0" smtClean="0"/>
              <a:t>).</a:t>
            </a:r>
            <a:r>
              <a:rPr lang="pl-PL" sz="1800" dirty="0" smtClean="0"/>
              <a:t>”</a:t>
            </a: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r>
              <a:rPr lang="pl-PL" sz="1800" dirty="0"/>
              <a:t>A</a:t>
            </a:r>
            <a:r>
              <a:rPr lang="en-GB" sz="1800" dirty="0"/>
              <a:t> significant real-world application </a:t>
            </a:r>
            <a:r>
              <a:rPr lang="pl-PL" sz="1800" dirty="0"/>
              <a:t/>
            </a:r>
            <a:br>
              <a:rPr lang="pl-PL" sz="1800" dirty="0"/>
            </a:br>
            <a:r>
              <a:rPr lang="en-GB" sz="1800" dirty="0"/>
              <a:t>of backpropagation</a:t>
            </a:r>
            <a:r>
              <a:rPr lang="pl-PL" sz="1800" dirty="0" smtClean="0"/>
              <a:t>!</a:t>
            </a:r>
            <a:endParaRPr lang="en-GB" sz="1800" dirty="0"/>
          </a:p>
        </p:txBody>
      </p:sp>
      <p:sp>
        <p:nvSpPr>
          <p:cNvPr id="7" name="pole tekstowe 6"/>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pic>
        <p:nvPicPr>
          <p:cNvPr id="8" name="Picture 2" descr="LeNe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5477" y="4260304"/>
            <a:ext cx="3048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953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3008313" cy="635670"/>
          </a:xfrm>
        </p:spPr>
        <p:txBody>
          <a:bodyPr>
            <a:normAutofit/>
          </a:bodyPr>
          <a:lstStyle/>
          <a:p>
            <a:r>
              <a:rPr lang="pl-PL" sz="2800" dirty="0" err="1" smtClean="0"/>
              <a:t>Pooling</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endParaRPr lang="pl-PL" sz="1800" dirty="0"/>
          </a:p>
          <a:p>
            <a:pPr marL="285750" indent="-285750">
              <a:buFont typeface="Arial" panose="020B0604020202020204" pitchFamily="34" charset="0"/>
              <a:buChar char="•"/>
            </a:pPr>
            <a:r>
              <a:rPr lang="en-GB" sz="1800" dirty="0"/>
              <a:t>extract local features</a:t>
            </a:r>
            <a:endParaRPr lang="pl-PL" sz="1800" dirty="0"/>
          </a:p>
          <a:p>
            <a:pPr marL="285750" indent="-285750">
              <a:buFont typeface="Arial" panose="020B0604020202020204" pitchFamily="34" charset="0"/>
              <a:buChar char="•"/>
            </a:pPr>
            <a:r>
              <a:rPr lang="pl-PL" sz="1800" dirty="0"/>
              <a:t>c</a:t>
            </a:r>
            <a:r>
              <a:rPr lang="en-GB" sz="1800" dirty="0" err="1"/>
              <a:t>ombin</a:t>
            </a:r>
            <a:r>
              <a:rPr lang="pl-PL" sz="1800" dirty="0"/>
              <a:t>e </a:t>
            </a:r>
            <a:r>
              <a:rPr lang="pl-PL" sz="1800" dirty="0" err="1"/>
              <a:t>them</a:t>
            </a:r>
            <a:r>
              <a:rPr lang="en-GB" sz="1800" dirty="0"/>
              <a:t> </a:t>
            </a:r>
            <a:r>
              <a:rPr lang="pl-PL" sz="1800" dirty="0" err="1"/>
              <a:t>into</a:t>
            </a:r>
            <a:r>
              <a:rPr lang="pl-PL" sz="1800" dirty="0"/>
              <a:t/>
            </a:r>
            <a:br>
              <a:rPr lang="pl-PL" sz="1800" dirty="0"/>
            </a:br>
            <a:r>
              <a:rPr lang="en-GB" sz="1800" dirty="0"/>
              <a:t>higher order features</a:t>
            </a:r>
            <a:endParaRPr lang="pl-PL" sz="1800" dirty="0"/>
          </a:p>
          <a:p>
            <a:pPr marL="285750" indent="-285750">
              <a:buFont typeface="Arial" panose="020B0604020202020204" pitchFamily="34" charset="0"/>
              <a:buChar char="•"/>
            </a:pPr>
            <a:r>
              <a:rPr lang="pl-PL" sz="1800" dirty="0" err="1"/>
              <a:t>make</a:t>
            </a:r>
            <a:r>
              <a:rPr lang="pl-PL" sz="1800" dirty="0"/>
              <a:t> </a:t>
            </a:r>
            <a:r>
              <a:rPr lang="pl-PL" sz="1800" dirty="0" err="1"/>
              <a:t>feature</a:t>
            </a:r>
            <a:r>
              <a:rPr lang="pl-PL" sz="1800" dirty="0"/>
              <a:t> </a:t>
            </a:r>
            <a:r>
              <a:rPr lang="pl-PL" sz="1800" dirty="0" err="1"/>
              <a:t>location</a:t>
            </a:r>
            <a:r>
              <a:rPr lang="pl-PL" sz="1800" dirty="0"/>
              <a:t> </a:t>
            </a:r>
            <a:r>
              <a:rPr lang="pl-PL" sz="1800" dirty="0" err="1"/>
              <a:t>irrelevant</a:t>
            </a:r>
            <a:endParaRPr lang="pl-PL" sz="1800" dirty="0"/>
          </a:p>
          <a:p>
            <a:pPr marL="285750" indent="-285750">
              <a:buFont typeface="Arial" panose="020B0604020202020204" pitchFamily="34" charset="0"/>
              <a:buChar char="•"/>
            </a:pPr>
            <a:r>
              <a:rPr lang="en-GB" sz="1800" dirty="0"/>
              <a:t>preserve approximate </a:t>
            </a:r>
            <a:r>
              <a:rPr lang="pl-PL" sz="1800" dirty="0"/>
              <a:t/>
            </a:r>
            <a:br>
              <a:rPr lang="pl-PL" sz="1800" dirty="0"/>
            </a:br>
            <a:r>
              <a:rPr lang="en-GB" sz="1800" dirty="0"/>
              <a:t>information</a:t>
            </a:r>
            <a:r>
              <a:rPr lang="pl-PL" sz="1800" dirty="0"/>
              <a:t> on </a:t>
            </a:r>
            <a:r>
              <a:rPr lang="en-GB" sz="1800" dirty="0"/>
              <a:t>position </a:t>
            </a:r>
            <a:endParaRPr lang="pl-PL" sz="1800" dirty="0" smtClean="0"/>
          </a:p>
        </p:txBody>
      </p:sp>
      <p:sp>
        <p:nvSpPr>
          <p:cNvPr id="8" name="Symbol zastępczy zawartości 1"/>
          <p:cNvSpPr txBox="1">
            <a:spLocks/>
          </p:cNvSpPr>
          <p:nvPr/>
        </p:nvSpPr>
        <p:spPr>
          <a:xfrm>
            <a:off x="4067944" y="404664"/>
            <a:ext cx="4618856" cy="57214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GB" sz="1800" b="1" dirty="0" smtClean="0"/>
          </a:p>
          <a:p>
            <a:endParaRPr lang="en-GB" sz="1800" dirty="0"/>
          </a:p>
          <a:p>
            <a:pPr marL="0" indent="0">
              <a:buNone/>
            </a:pPr>
            <a:r>
              <a:rPr lang="pl-PL" sz="1800" dirty="0" err="1" smtClean="0"/>
              <a:t>Pooling</a:t>
            </a:r>
            <a:r>
              <a:rPr lang="pl-PL" sz="1800" dirty="0" smtClean="0"/>
              <a:t> </a:t>
            </a:r>
            <a:r>
              <a:rPr lang="pl-PL" sz="1800" dirty="0" err="1" smtClean="0"/>
              <a:t>can</a:t>
            </a:r>
            <a:r>
              <a:rPr lang="pl-PL" sz="1800" dirty="0" smtClean="0"/>
              <a:t> be </a:t>
            </a:r>
            <a:r>
              <a:rPr lang="pl-PL" sz="1800" dirty="0" err="1" smtClean="0"/>
              <a:t>considered</a:t>
            </a:r>
            <a:r>
              <a:rPr lang="pl-PL" sz="1800" dirty="0" smtClean="0"/>
              <a:t> as </a:t>
            </a:r>
            <a:r>
              <a:rPr lang="en-GB" sz="1800" dirty="0" smtClean="0"/>
              <a:t>an </a:t>
            </a:r>
            <a:r>
              <a:rPr lang="en-GB" sz="1800" dirty="0"/>
              <a:t>inﬁnitely strong </a:t>
            </a:r>
            <a:r>
              <a:rPr lang="en-GB" sz="1800" b="1" dirty="0"/>
              <a:t>prior </a:t>
            </a:r>
            <a:r>
              <a:rPr lang="en-GB" sz="1800" dirty="0"/>
              <a:t>over </a:t>
            </a:r>
            <a:r>
              <a:rPr lang="pl-PL" sz="1800" dirty="0" smtClean="0"/>
              <a:t>network</a:t>
            </a:r>
            <a:r>
              <a:rPr lang="en-GB" sz="1800" dirty="0" smtClean="0"/>
              <a:t> weights</a:t>
            </a:r>
            <a:r>
              <a:rPr lang="pl-PL" sz="1800" dirty="0" smtClean="0"/>
              <a:t>.</a:t>
            </a:r>
          </a:p>
          <a:p>
            <a:pPr marL="0" indent="0">
              <a:buNone/>
            </a:pPr>
            <a:r>
              <a:rPr lang="pl-PL" sz="1800" dirty="0" err="1" smtClean="0"/>
              <a:t>Consequences</a:t>
            </a:r>
            <a:r>
              <a:rPr lang="pl-PL" sz="1800" dirty="0" smtClean="0"/>
              <a:t>:</a:t>
            </a:r>
          </a:p>
          <a:p>
            <a:r>
              <a:rPr lang="en-GB" sz="1800" dirty="0"/>
              <a:t>can cause </a:t>
            </a:r>
            <a:r>
              <a:rPr lang="en-GB" sz="1800" dirty="0" err="1" smtClean="0"/>
              <a:t>underﬁtting</a:t>
            </a:r>
            <a:r>
              <a:rPr lang="pl-PL" sz="1800" dirty="0" smtClean="0"/>
              <a:t> (</a:t>
            </a:r>
            <a:r>
              <a:rPr lang="pl-PL" sz="1800" dirty="0" err="1" smtClean="0"/>
              <a:t>are</a:t>
            </a:r>
            <a:r>
              <a:rPr lang="pl-PL" sz="1800" dirty="0" smtClean="0"/>
              <a:t> </a:t>
            </a:r>
            <a:r>
              <a:rPr lang="en-GB" sz="1800" i="1" dirty="0" smtClean="0"/>
              <a:t>assumptions </a:t>
            </a:r>
            <a:r>
              <a:rPr lang="en-GB" sz="1800" dirty="0" smtClean="0"/>
              <a:t>made</a:t>
            </a:r>
            <a:r>
              <a:rPr lang="pl-PL" sz="1800" dirty="0" smtClean="0"/>
              <a:t> </a:t>
            </a:r>
            <a:r>
              <a:rPr lang="en-GB" sz="1800" dirty="0" smtClean="0"/>
              <a:t>by </a:t>
            </a:r>
            <a:r>
              <a:rPr lang="en-GB" sz="1800" dirty="0"/>
              <a:t>the prior </a:t>
            </a:r>
            <a:r>
              <a:rPr lang="en-GB" sz="1800" dirty="0" smtClean="0"/>
              <a:t>accurate</a:t>
            </a:r>
            <a:r>
              <a:rPr lang="pl-PL" sz="1800" dirty="0" smtClean="0"/>
              <a:t>)</a:t>
            </a:r>
          </a:p>
          <a:p>
            <a:r>
              <a:rPr lang="pl-PL" sz="1800" dirty="0" smtClean="0"/>
              <a:t>do not </a:t>
            </a:r>
            <a:r>
              <a:rPr lang="pl-PL" sz="1800" dirty="0" err="1" smtClean="0"/>
              <a:t>compare</a:t>
            </a:r>
            <a:r>
              <a:rPr lang="pl-PL" sz="1800" dirty="0" smtClean="0"/>
              <a:t> </a:t>
            </a:r>
            <a:r>
              <a:rPr lang="pl-PL" sz="1800" dirty="0" err="1" smtClean="0"/>
              <a:t>CNNs</a:t>
            </a:r>
            <a:r>
              <a:rPr lang="pl-PL" sz="1800" dirty="0" smtClean="0"/>
              <a:t> to </a:t>
            </a:r>
            <a:r>
              <a:rPr lang="en-GB" sz="1800" i="1" dirty="0" smtClean="0"/>
              <a:t>permutation invariant</a:t>
            </a:r>
            <a:r>
              <a:rPr lang="pl-PL" sz="1800" i="1" dirty="0" smtClean="0"/>
              <a:t> </a:t>
            </a:r>
            <a:r>
              <a:rPr lang="en-GB" sz="1800" dirty="0"/>
              <a:t>models</a:t>
            </a:r>
          </a:p>
          <a:p>
            <a:endParaRPr lang="pl-PL" sz="1800" dirty="0" smtClean="0"/>
          </a:p>
        </p:txBody>
      </p:sp>
      <p:sp>
        <p:nvSpPr>
          <p:cNvPr id="2" name="AutoShape 2" descr="data:image/png;base64,iVBORw0KGgoAAAANSUhEUgAAAwEAAAPACAIAAADiyeJTAAAACXBIWXMAABYlAAAWJQFJUiTwAAAgAElEQVR42uzdbXBd5WEn8AespE5krJ3EitWkeEzj2TiNJIbCmPHLDF3mOiHGDHhQzEqZeNxhmwlacGg1i4fAYOTlZQlLZ4Jd4pZhw+CR3FVNwSHGju0PZJBgINgE2aHx1Fs5pmSEtW1jr9R466vxfji7t1q9XN33c67u7/eJF0t69Pe5z/mf57n3nDA6OhoAAGrMZZcuXZICAFBrLhcBAKADAQDoQAAAOhAAgA4EAKADAQDoQAAAOhAAgA4EAKADAQDoQAAAOhAAgA4EAKADAQDoQAAAOhAAgA4EAKADAQDoQACADgQAoAMBAOhAAAA6EACADgQAoAMBAOhAAAA6EACADgQAoAMBAOhAAAA6EACADgQAoAMBAOhAAAA6EACADgQAoAMBADoQ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CADiQCAEAHAgDQgQAAdCAAAB0IAEAHAgDQgQAAdCAAAB0IAEAHAgDQgQAAdCAAAB0IAEAHAgDQgQAAdCAAAB0IAEAHAgDQgQAAHQgAQAcCANCBAAB0IAAAHQgAQAcCANCBAAB0IAAAHQgAQAcCANCBAAB0IAAAHQgAQAcCANCBAAB0IAAAHQgAQAcCAHQg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HUgEAIAOBACgAwEA6EAAADoQAIAOBACgAwEA6EAAADoQAIAOBACgAwEA6EAAADoQAIAOBACgAwEA6EAAADoQAIAOBACgAwEAOhAAgA4EAKADAQDoQAAAOhAAgA4EAKADAQDoQAAAOhAAgA4EAKADAQDoQAAAOhAAgA4EAKADAQDoQAAAOhAAgA4EAOhAAAA6EACADgQAoAMBAOhAAAA6EACADgQAoAMBAOhAAAA6EACADgQAoAMBAOhAAAA6EACADgQAoAMBAOhAAAA6EACADgQA6EAAADoQAIAOBACgAwEA6EAAADoQAIAOBACgAwEA6EAAADoQAIAOBACgAwEA6EAAADoQAIAOBACgAwEA6EAAADoQAKADAQDoQAAAOhAAgA4EAKADAQDoQAAAOhAAgA4EAKADAQDoQAAAOhAAgA4EAKADAQDoQAAAOhAAgA4EAKADAQDoQAAAOhAAoAMBAOhAAAA6EACADgQAoAMBAOhAAAA6EACADgQAoAMBAOhAAAA6EACADgQAoAMBAOhAAAA6EACADgQAoAMBAOhAAIAOBACgAwEA6EAAADoQAIAOBACgAwEA6EAAADoQAIAOBACgAwEA6EAAADoQAIAOBACgAwEA6EAAADoQAIAOBACgAwEAOpAIAAAdCABABwIA0IEAAHQgAAAdCABABwIA0IEAAHQgAAAdCABABwIA0IEAAHQgAAAdCABABwIA0IEAAHQgAAAdCABABwIAdCAAAB0IAEAHAgDQgQAAdCAAAB0IAEAHAgDQgQAAdCAAAB0IAEAHAgDQgQAAdCAAAB0IAEAHAgDQgQAAdCAAAB0IANCBAAB0IAAAHQgAQAcCANCBAAB0IAAAHQgAQAcCANCBAAB0IAAAHQgAQAcCANCBAAB0IAAAHQgAQAcCANCBAAB0IAAAHQgA0IEAAHQgAAAdCABABwIA0IEAAHQgAAAdCABABwIA0IEAAHQgAAAdCABABwIA0IEAAHQgAAAdCABABwIA0IEAAHQgAEAHAgDQgQAAdCAAAB0IAEAHAgDQgQAAdCAAAB0IAEAHAgDQgQAAdCAAAB0IAEAHAgDQgQAAdCAAAB0IAEAHAgDQgQAAdCAAQAcCANCBAAB0IAAAHQgAQAcCANCBAAB0IAAAHQgAQAcCANCBAAB0IAAAHQgAQAcCANCBAAB0IAAAHQgAQAcCANCBAAAdCABABwIA0IEAAHQgAIA5oE4EFCCdTv/93/99COHDDz8MIXzuc58LIfzO7/xOXZ0jSj7ykY980IGYW5POW2+91dfX19fXNzw8nOVPNjU1bdy4cePGjddff33tTEnykY985EP1uQQzGx0d7enpSaVSWWacpqammf5vKpXq6ekZHR2t2XwaGhoaGhrkIx/5mH9IoMsuXbqkCDLV2NjYU089tW3bton/ccuWLV/5yld+7/d+b+rKc2Z1+v333//xj3/89NNPT/zC7u7urq6u+vr6uZ3PTTfddPXVV0cr85/+9KfnzZuX+V/j4+P/8A//EK3ev/feewcPHpSPfORj/iFeOhCzzD5NTU133XXXhg0bvvjFL+a+tpxOp//mb/7mpZde+v73v59Zu54bM9GkfBoaGtauXbtixYrPfe5zE09a2Y2Pj3/44Ydvv/324cOHz507Jx/5yMf8gw5EzHp7e7u6uqJZo6mp6amnntq4cWMx2+rpdLqvr2/S9+zo6KjefP7kT/7ko48+is5e3/jGN1auXJn7qWvak9mbb765e/fu6Ey2ePHiP/3TP5WPfGo2H/MPOhDxXH7ddtttR44cKdXsk2UmSqVSL7/8cnVdkE3MpyRnryxnMvnIp5bzMf+gA1FRAwMDbW1t0QTR3d39ne98pxwfqUin04899li0yt3U1LR3797Vq1dXSz633357dPne1ta2YcOGUp29Jp3JXnrppb1790YX9C+++KJ85FMj+Zh/0IGIbQJas2ZNNC8cOnSopaWlrD/u+PHjX/7yl6P5rr+/P/nTUCafhoaGBx54YMmSJWX9cWfOnHn00UejC3r5yKd28jH/oAMR2wTU2tp65MiRxsbGCvzQkZGRVCo1ODiY/Gkok8+SJUsefPDBhQsXVuCHnj9//pFHHjlz5ox85FMj+Zh/0IGIbQJKpVIHDhyo5C3F0un0V7/61Wj7P7HTUCaf5ubm+++/vxz7FzMZHx9//PHHT5w4IR/5zPl8zD/oQFTa6dOnr7rqqlgmoKnT0NDQ0NKlS5OZT+VPYFNPY/KRz1zNx/yDDkSo/Ov/yiuvHB4ebmpq+uCDD+K6qXxChpFlYA0NDc8880zlT2CZ01hnZ+e5c+fkI585mY/5h3h5bnyN2rRpU/SuwMHBwRhf+XV1ddGu/PDw8KZNmxKYz5NPPhnXCSyEMG/evCeffFI+8pmr+Zh/0IGotIGBgT179oQQ9u/fX5k3IWbR2Ni4f//+EMKePXsGBgYSlc/WrVsr8ybWLBYuXLh161b5yGfu5WP+QQei0tLpdGdnZwihvb193bp1SRjSunXr2tvbQwidnZ3pdDoh+axateqaa65JQj7XXHPNqlWr5COfuZSP+QcdiBj09fVFy7/f+973kjOqaDCDg4N9fX0JyWfz5s3JyScajHzkM2fyMf+gAxHDRVhXV1cIobu7O/ZV6IkaGxu7u7tDCF1dXTFeimXyaWtri30XY6KFCxe2tbXJRz5zIx/zDzoQ8VyERW9FjGaiRImGNDw8HOOlWCaf9evXJy2faEjykc8cyMf8gw5EbK/z7u7uBD4vsL6+PnMpFm8+bW1t8+fPT1o+8+fPz1zKy0c+1ZuP+QcdiBgcP348sRdhky7Fjh8/HmM+CbyIn3QpLx/5VG8+5h90IGLwk5/8JISQSqUSeBGWuRRLpVKZocaST3NzcwIv4jOX8s3NzfKRT/XmY/5BByIezz77bAjh1ltvTfIgo+FFQ40ln+uuuy7J+UTDk498qjQf8w+J4lkZtWJkZOQzn/lMCOHs2bOJ+kRGQsaZ+bl/8Rd/kahP9Exy/vz5b37zm/KRT5XmY/4hUawD1Yqf/vSnIYSmpqaEv7AbGxubmpoyA65wPg0NDUk+gYUQFi5c2NDQIB/5VGM+5h90IOLx4x//OISwcePG5A81GmQ04Arns3LlyuTnEw1SPvKpunzMP+hAxGNkZCSEcP311yd/qNEgowFXOJ9ly5YlP59okPKRT9XlY/5BBwIA0IGolOhBzS0tLckfajTIaMAVzmfJkiXJzycapHzkU3X5mH/QgYjTFVdcYZBZJPbOLgkZpHzkY/5BB6LKeAqgfGowH3+t8pEPOhChrq5OCPKptXz8tcpHPuhAAAA6UK1qbW0NIbz//vvJH2o0yGjAFc7nww8/TH4+0SDlI5+qy8f8gw5EPL70pS+FEH79618nf6jRIKMBVzifsbGx5OcTDVI+8qm6fMw/6EDE6R//8R8NMovR0dHk5xPjIOUjH/MPOhDVZ/369SGEffv2JX+o0SCjAVc4n3feeSf5+USDlI98qi4f8w86EPGIbvx15MiRhC/Xj42NHTlyJFT8dmrRjztx4sSFCxeSnM+FCxdOnDghH/lUYz7mH3Qg4uxAIYSf/exnSR5nZnixzNEhhF/+8pdJziczPPnIpxrzMf+gAxGPLVu2hBD6+vqSPMhoeNFQY8nnzTffTHI+0fDkI58qzcf8gw5EPL7yla+EEJ5++ukkDzIaXjTUWPI5ePBgkvOJhicf+VRpPuYfdCDiccMNN0T/MDAwkMwRZgaWGWos+Zw8eTKZ+WQGJh/5VG8+5h90IGJQX1/f3t4eQujs7EzmCKOBtbe319fXx5jPc889l8x8ooHJRz5VnY/5Bx2IeDz22GMhhMHBwVdffTVpY3v11VcHBwczg4wxnzNnzrz77rtJy+fdd989c+aMfORT7fmYf9CBiMfSpUujt/vdeeediXoqcjqdvvPOO0MIW7ZsWbp0aez57Nq1a3x8PDn5jI+P79q1Sz7ymRv5mH9IiMsuXbokhZoyNja2YMGCEEJPT09HR0dCRtXb2/v1r389hDA6OhrvQnQmn7vvvnvNmjUJyae/v3/nzp3ykc+cycf8QxJYB6o59fX13d3dIYSurq6RkZEkDGlkZKSrqyuE0N3dHfsElMln9+7d58+fT0I+58+f3717t3zkM5fyMf+QBNaBatHY2NiyZcuGh4dTqdThw4djH8/atWuPHDnS1NR06tSpJMxBmXyam5sffPDB2MfzyCOPnDhxQj7ymWP5mH+InXWgWlRfX3/o0KEQwpEjR7Zv3x7vYLZv3x7dnP7QoUMJmYAy+Zw4cWLv3r3xDmbv3r3Rww3kI585lo/5h9jNe/jhh6VQgxYvXrxo0aIDBw689tprixYtWrFiRSzD2Llz53333RdC2LFjxy233JLAfN5///0FCxYsW7YslmEcPHiwt7dXPvKZq/mYf4iXvbCa1tHRsWfPnhBCf3//6tWrK/zTBwYGojeNtre3RzN1YvPp7u7+whe+UOGffvLkyW3btslHPnM+H/MPcbEOVNNuvfXWN9988+/+7u/+23/7b5dffnkl7466ffv2TZs2hRBSqdSLL754+eWXJzmf1157LYTwe7/3exX70Xv37n3mmWfkI59ayMf8gw5EDC6//PKOjo7MNP1P//RPa9euLfd0kE6n//iP//iJJ56IJqADBw7U1dUlP5/3339/dHS0paWl3PmMj4+/8MILP/zhD+Ujn9rJx/yDDkRs01BdXd1rr7321ltv7du3r62trXzvDRwZGVmzZk00QXd3d//5n/95wiegifmcOnXqnXfeuf7663/rt36rTD/u/Pnz27ZtO3r0qHzkU2v5mH+oPO8H4v/K3CUsmh26urpKOxONjY099dRT0RsUQsLukJZvPm1tbevXr58/f34Jv/+FCxd+9KMfZT5GJB/51Gw+5h90IGJw+vTpW2+9NXpoTghhx44d3/rWt4q/Tkqn07t27brnnnuif12+fPkrr7wS1ydlSpjP5s2b165dO2/evCK/7fj4+OHDh59//vnoX1tbW/ft21eNN+yXT3anTp265ZZbfvGLX8gnxvmnevOhHLwRjH+1dOnSo0eP9vT0NDU1hRDuueeeK6+8cufOnQXfznVkZGTnzp1XXnllNAE1NTX19PT09vbefvvtp0+frrp83njjjYn5PP/8852dnQcPHiz4dsDnz58/ePBgZ2dndAKL8jl69Ogbb7xRjcePfLKf4G+//fbe3l755Hj8lGn+OXr0qAJEhnUgpr9y6uvryyxNRxdPt99++4YNG1paWmb98uPHj7/00ksvvvhi5pIuhNDT07Nx48a6urpkPjAou7Gxsdtuu62xsTH6DO3UfJYsWbJixYoVK1YsWbJk1u925syZt99+++23346e4z0pnxBCR0fHyMjIyy+/XC03bZNPdpMeRyWffI+fEs4/pnd0IHKdmH7wgx88+uijw8PDE/97KpVqbGwMIaxfvz7zH3/0ox9FF17RTVczmpqaHnjggT/8wz+cOB1fffXV0fTU3t7+7LPPJnymPn78+Je//OXh4eFJpW2mfJqbmxcuXBhC+P3f//3Mfzx27Fh04R7dtDd7PtEps6mp6dChQ7lM+vJJ8ovoj/7oj6K74LS2tr733nvyKfL4KX7+gX91CWZz9uzZnp6eVCqV+3GVSqV6enrOnj077TeMHpqYmaQGBweT+YtfvHhx4lCHhoYqk8/Q0FDmT3Z3d1+8eFE+1ZjP4OBgtK2TGap8knD8QIZ1IPK7qB0ZGYnebXDq1KnMuztDCMuXL4/e5rxq1arGxsbsV12ZO7RmxHKj2OxGRkZSqdTE5fSLFy9mX0ufmk86nQ4h1NXV5ZVPOp3+2Mc+NnEj4MiRI9G17xzLp7DjpyryKeAgr6l8Yjx+wDoQpTE6Ojo6OlrAwlLmCKyrqzt27FgCf7XW1tZJV5YFfJOenp6enp4CvnDSVW9ra+uczKew46cq8rl06dKxY8cmntQLWJaYw/nEe/xAxOfCKMq+ffv27duX71c1NjZm9gjS6fTAwEACf7WjR4+2tbVl/vXWW28t4Js88cQT0R1p8zXxx7W1tUV3vZt7+RR2/FRFPtFSULQQGO35FrASM4fziff4AetAlOZirrBLzO7u7sHBwR07dkTH4UxvBYhR5k0Vn/3sZ0MIBbxpKfMdCvjtoj2C6EfP1XyKOX6qKJ8dO3YMDg7O9GYg+cRy/EBEB6IEs1jBM+zFixejJfHW1tZEvXNz4sB+85vf7Nixo4Al98z7PQs4/42Oju7YseM3v/nNHM6nmOOnivIpeGA1kk8sxw/oQBSrmHP8tJfLyfnVil+gunjxYma/r6mpqfgT4RzLx/EjnyTkgw4EcZ7jSzUhllBJThv9/f2TPhMkH8ePfBKYDzoQxHmOT9SOWKkG097ePjGf9vZ2+Th+5JPAfKhlPhdGgf7sz/4sy7/mpa6uLvpwx+Dg4K5du+L9vXbt2hW9n3Tfvn1F3lk/U4Mm9SH5OH7kk5x88LkwKGSdY+I5vph1juSs2Jf8zRMlfJXNsXwcP/JJVD7UJh2IpJzjY1+xL8cA5CMf+VRFPuhAEPMcFO9nWMpxoSwf+cinWvJBB4KY56C4VuzLdHqQj3zkU0X5oANBnHNQLCv25fuh8pGPfKooH3QgiHkOqvyKffkujuUjH/lUVz7oQBDzHFTJFfuynhLkIx/5VF0+6EAQ5xxUsRX7cv8g+chHPlWXDzoQxDwHVWbFvtwXxPKRj3yqMR90IIh5Dir3BFqB04B85COfKs0HHQjinIPKupBeme0A+chHPlWaDzoQxDwHle9SsjJvC5WPfORTvfmgA0HMc1A5JtOKfTxYPvKRjw6EDoQOVKCSL6pX8jZx8pGPfHQgdCB0oKRcVlby5ijykY98dCB0IHSgREysFb5JrnzkIx8dCB0IHagoJVlgr/zDkuQjH/noQOhA6EDFKv4Ss/IPzZaPfOSjA6EDoQOVQDGTbOUfFSkf+chHB0IHQgcqjYIX2yu/Si8f+chHB0IHQgcqpcIuNyu/Si8f+chHB0IHQgcqsXwn3FhW6eUjH/noQOhA6EAlltfCe1yr9PKRj3x0IHQgdKDSy/3SM65VevnIRz46EDoQOlBZ5DL5xrhKLx/5yEcHQgdCByqLWRfh412ll4985KMDoQOhA5VL9svQeFfp5SMf+ehA6EDoQGU000Qc+yq9fOQjHx0IHQgdqIymXZBPwiq9fOQjHx0IHQgdqLymXpImYZVePvKRjw6EDoQOVHYTJ+WErNLLRz7y0YFIuMsyhxEU4LLLLovmoHiHkU6nr7322sHBwZaWlhDC8ePHW1tbjx49WldXJx/5yEc+MP0h5OhhbsxBp0+fvuqqqzL/OjQ0tHTpUvnIRz7ygZlcLgLmhqVLlz788MPRPz/88MNJmKDlIx/5gA4EZZdOp1988cXon1988cV0Oi0T+chHPqADMfft2rXr+PHj0T8fP358165dMpGPfOQDWXg/EMUdQMnYj8+8WSH6AMs999wTkvGWBfnIRz5zPh+qmI/GUe2fTZ10x7bk3MBNPvKRj8/Gk+hTmAio9jlo6h3bknMLE/nIRz46EDoQOlBZzDQdJ+RWtvKRj3x0IHQgdKDSy7Isn5AVe/nIRz46EDoQOlDpZb8YTcKKvXzkIx8dCB0IHajEcpmCY1+xl4985KMDoQOhA5VSjkvxsa/Yy0c+8tGB0IHQgUop9wvQeFfs5SMf+ehA6EDoQCWT77Qb44q9fOQjHx0IHQgdqDQKWH6PccVePvKRjw6EDoQOVBqFXXTGtWIvH/nIRwdCB0IHKoFiptpYVuzlIx/56EDoQOhAxSpyyT2WFXv5yEc+OhA6EDpQsYq/0Kz8ir185CMfHQgdCB2oKKWaXiu8Yi8f+chHB0IHQgcqXAmX2Su8Yi8f+chHB0IHQgdKysVlJVfs5SMf+ehA6EDoQAmaUiu2Yi8f+chHB0IHQgcqRJmW1iu2Yi8f+chHB0IHQgdK1gVlZVbs5SMf+ehA6EDoQImbRiuwYi8f+cinSvNBB4LY5qAKLKdX4EfIRz7yqcZ80IEgzjmoMm+rLPelsHzkI59qzAcdCGKbgyr58dqyngzkIx/5VF0+6EAQ2xxU4duslfXHyUc+8qmufNCBIM45qPIPoC7fZbF85COf6soHHQhim4Mq/9jFsp4Y5CMf+VRRPuhAENscVOFV+gr8aPnIRz7Vkg86EMQ5B1V+lb7cl8jykY98qiUfdCCIbQ6Ka5W+rCcJ+chHPlWRDzoQxDYHxbhKX9ZhyEc+8kl+PuhAEOccFO8qffkul+UjH/kkPx90IIhtDkrCKn2ZThjykY98Ep4POhDENgclZJW+TEOSj3zkk+R80IEgzjkoOav05bh0lo985JPkfNCBILY5KGmr9CU/echHPvJJbD7g6CG2DpTAVfqSD08+8pFPMvMBHYg4O1AyV+lLexktH/nIJ5n5gA5E4ddwQ0NDmSks+ue8LuaSvEpf/IlEPvKRT5LzAR2I/EpPf3//li1bmpqaQlZNTU1btmzp7+/PMiUlfJW+gKHKRz7yqZZ8QAciJ6Ojoz09PalUKsuMk2VWSqVSPT09o6OjJbn4i0uWS2r5FJlPQ0NDQ0ODfBw/lcwHdCBmbz/d3d2T5pQtW7bs379/2pXnzOr0/v37t2zZMukLu7u7MzNRtazSZz+pyKeAfG666aatW7c+/fTTTz/9dE9Pz19O0NPTE/33rVu33nTTTY4fx0+Z8gEdiDzaT1NTU3d39+DgYF5ryxcvXhwcHOzu7p54ldbd3f3rX/+6WlbpJ/06mWH/+te/lk/u+TQ0NLS1tX33u9+dVHqy6+np+e53v9vW1jZxlcjx4/VVZD6aEJNcdun/vbUeQgi9vb1dXV3Dw8PR7PPUU09t3Lixrq6u4G+YTqf7+voy33PRokX/83/+z+iCb+nSpVWUzOnTp6+66qoQwhVXXPG//tf/ks9M+WR+hYaGhm984xsrV66cN29ewd92fHz8zTff3L1797lz5yaGPwfycfxUPp/oe3Z0dJjqiehA/F9jY2O33XbbkSNHSjX7ZJmJrrvuutdee62+vr668rn22mtPnjwpn5ny+YM/+IN33nmnVO0nSxP6whe+cPTo0erNx/ETbz6pVOrll1+urnwok8tFQAhhYGBg2bJlUQHq7u7+4IMPOjo6SjUBhRDq6uo6Ojo++OCDaJX7nXfeWbZs2cDAQHXlExUg+Uybz+c///noBNbW1vbMM8+sWbOmVAUohDBv3rw1a9Y888wzbW1tIYSTJ09+/vOfr7rjJ8rH8RN7PkeOHKmufCgf60CEgYGBNWvWRJdfhw4damlpKeuPO378+Je//OXogqy/v3/16tXymRv5NDQ0PPDAA0uWLCnrjztz5syjjz4aLQg5fry+5nw+6EBUYgJqbW09cuRIY2NjBX7oyMhIKmc+AJEAACAASURBVJUaHBxM/jQknxzzWbJkyYMPPrhw4cIK/NDz588/8sgjZ86ccfx4fc3tfCg3e2EK0JoQQiqVOnr0aGUmoBBCY2Pj0aNHo9t+rFmzJrGL0vLJMZ/m5ubHH3+8MgUohLBw4cLHH3+8ubnZ8eP1NYfzoQKsA9WuzAcxUqnUgQMHSrj7nqN0Ov3Vr341ehNSAj/GIp8c82lubr7//vtL+O6fHI2Pjz/++OMnTpxw/Hh9zb180IEo7+v/yiuvHB4ebmpq+uCDDyo/ASVqGPIpeGANDQ3PPPNM5QtQpgZ1dnaeO3fO8eP1NZfyoWLshdWoTZs2Re8KHBwcjPGVX1dXF+3KDw8Pb9q0ST5Vl8+TTz4ZVwEKIcybN+/JJ590/Hh9zbF80IEoo4GBgT179oQQ9u/fX7E9+Jk0Njbu378/hLBnz56EbMzLJ8d8tm7dWrH3AM1k4cKFW7dudfx4fc2ZfNCBKKN0Ot3Z2RlCaG9vX7duXRKGtG7duvb29hBCZ2dnOp2WT1Xks2rVqmuuuSYJ+VxzzTWrVq1y/Hh9zYF8qDDvB6o5vb29X//610MIZ8+ejf0iLGNkZOQzn/lMCKGnpyfeO9nLJ8d8/uIv/iL2RaCM8+fPf/Ob33T8eH1Vez5UmHWg2pJOp7u6ukII3d3dyZmAQgiNjY3RLVy7urpivBSTT475tLW1JacAhRAWLlwY3ULa8eP1Vb35oANRXn19fdFbEaOZKFGiIQ0PD/f19ckn4fmsX78+aflEQ3L8eH1Vbz7oQFTidd7d3Z3A5wXW19dnLsXkk+R82tra5s+fn7R85s+fn1kKcvx4fVVjPlSe9wPVkOPHj7e2toYQRkdHk/nM5LGxsQULFoQQBgcHy/3YIPkUnM/zzz+fwA4UQrhw4cLmzZsdP15f1ZgPsbAOVEN+8pOfhBBSqVQyJ6DoUiy6gX00VPkkMJ/m5uZkFqAQwvz586MHaDh+vL6qLh90IMrr2WefDSHceuutSR5kNLxoqPJJYD7XXXddkvOJhuf48fqqunyIhb2wWpH58GeiPpKanHHKJ8efm6iPxE+V+ZC848fraw6Pk1KxDlQrfvrTn4YQmpqaEv7CbmxsbGpqygxYPonKp6GhIckFKISwcOHChoYGx4/XV3Xlgw5Eef34xz8OIWzcuDH5Q40GGQ1YPonKZ+XKlcnPJxqk48frq4ryQQeivEZGRkII119/ffKHGg0yGrB8EpXPsmXLkp9PNEjHj9dXFeWDDgQAUDneE10zf9OXXRaq5L4XmfuIVPLglE8u+Xz3u99dsmRJwvM5c+bMfffd5/jx+qqifIiLdaDacsUVVxikfAqW2DsDJWSQjh/5oAOROJ4CKJ8azMdfq3zkgw5EqKurE4J8ai0ff63ykQ86EACADlSronf5vf/++8kfajTIaMDySVQ+H374YfLziQbp+PH6qqJ80IEory996UshhF//+tfJH2o0yGjA8klUPmNjY8nPJxqk48frq4ryQQeiEv7xH//RIOVTsNHR0eTnE+MgHT/yQQciidavXx9C2LdvX/KHGg0yGrB8EpXPO++8k/x8okE6fry+qigfdCDKK7o12ZEjRxK+nTE2NnbkyJHMgOWTqHxOnDhx4cKFJOdz4cKFEydOOH68vqorH3QgKjEHhRB+9rOfJXmcmeHFMkfLZ9Z8fvnLXyY5n8zwHD9eX1WUDzoQZbdly5YQQl9fX5IHGQ0vGqp8EpjPm2++meR8ouE5fry+qi4fYuF5YTXk1Vdfvfnmm0Oyn4MTPVdo//7969atk08y8/nLv/zLxObz7//9v3f8eH1VYz7EwjpQDbnhhhuifxgYGEjmCDMDywxVPgnM5+TJk8nMJzMwx4/XV9Xlgw5EedXX17e3t4cQOjs7kznCaGDt7e319fXySWw+zz33XDLziQbm+PH6qsZ8iIW9sNpy+vTpq666KiRysTezVD40NLR06VL5JDmfrVu3XnPNNYnK5913333iiSccP15f1ZsPlWcdqLYsXbo0ervfnXfemainIqfT6TvvvDOEsGXLlhgnIPnkmM+uXbvGx8eTk8/4+PiuXbscP15fVZ0PlWcdqOaMjY0tWLAghNDT09PR0ZGQUfX29n79618PIYyOjsa7EC2fHPO5++6716xZk5B8+vv7d+7c6fjx+qr2fKgw60A1p76+vru7O4TQ1dU1MjKShCGNjIx0dXWFELq7u2OfgOSTYz67d+8+f/58EvI5f/787t27HT9eX3MgHyrMOlAtGhsbW7Zs2fDwcCqVOnz4cOzjWbt27ZEjR5qamk6dOpWEOUg+OebT3Nz84IMPxj6eRx555MSJE44fr6+5kQ+VZB2oFtXX1x86dCiEcOTIke3bt8c7mO3bt0c3pz906FBCJiD55JjPiRMn9u7dG+9g9u7dGz0cw/Hj9TU38qGS5j388MNSqEGLFy9etGjRgQMHXnvttUWLFq1YsSKWYezcufO+++4LIezYseOWW26RT9Xl8/777y9YsGDZsmWxDOPgwYO9vb2OH6+vOZYPFWMvrKZ1dHTs2bMnhNDf37969eoK//SBgYHoTbXt7e3RmUw+VZpPd3f3F77whQr/9JMnT27bts3x4/U1V/OhAuyF1bQXXnghlUqFENasWVPhRent27dHE1AqlXrhhRfkU9X5bNu2rcKbYnv37o0KkOPH62uu5kMF2Aur7Qp8+eUdHR1vvvnm3/3d37322mv/9E//tHbt2ssvL28zTqfTf/zHfxzdzi6VSh04cKCurk4+1Z7P+++/Pzo62tLSUu58xsfHX3jhhR/+8IeOH6+vuZ0PlTgIRVDj6urqDhw4EH1a9emnn7722mvL+oHVkZGRa6+99umnnw4hdHd3J38Ckk/u+Rw8ePD+++8v6wfmz58/f//99x88eNDx4/VVC/lQbtaBCJdffvkNN9zwb//tv/3rv/7rjz766Mknn7z88suvu+66j3/84yX8KWNjY//lv/yXm2+++aOPPgoh9PT03H333eW+5pNPhfM5d+7cK6+8EkL43d/93dKeXS5cuPDyyy8/8cQT586dc/x4fdVOPpSV90Tzr06fPn3rrbcODg5G/7pjx45vfetbxZ/J0un0rl277rnnnuhfW1tb9+3bV403pJdPXvls3rx57dq18+bNK/Lbjo+PHz58+Pnnn3f8eH3Vcj7oQJRdOp3u6+vr6uoaHh4OITQ1NT3wwAN33HFHY2NjAd9tZGTkv//3//7oo49mvttTTz21cePG6l1/lk9e+TQ0NGzYsGHVqlULFy4s4LudP3/+jTfeeOmll6K1H8eP11eN54MOROVmougBOpmLp9tvv33Dhg0tLS2zfvnx48dfeumlF198MXNJF0Lo6emZM7OPfPLNZ8mSJStWrFixYsWSJUtm/fIzZ868/fbbb7/99pkzZxw/jh/5oAMRg7GxsR/84AeZq6iMVCoVXZatX78+8x9/9KMfRRde0U1XM6IruT/8wz+ce/dglU9h+TQ3N0fLQr//+7+f+Y/Hjh2LFn6imz47fhw/8qESLsFszp4929PTE93JI0epVKqnp+fs2bPykY985CMfksk6EPldmY2MjLzxxhshhFOnTv3iF7/I/K/ly5dHD0xYtWpVY2NjbV51yUc+8pEPVUQHAgBqkbsjAAA6EACADgQAoAMBAOhAAAA6EACADgQAoAMBAOhAAAA6EACADgQAoAMBAOhAAAA6EACADgQAoAMBAOhAAAA6EACADgQA6EAAADoQAIAOBACgAwEA6EAAADoQAIAOBACgAwEA6EAAADoQAIAOBACgAwEA6EAAADoQAIAOBACgAwEA6EAAADoQAKADAQDoQAAAOhAAgA4EAKADAQBUrzoRUIB0Ov33f//3IYQPP/wwhPC5z30uhPA7v/M7dXWOKPnIRz7yQQdibk06b731Vl9fX19f3/DwcJY/2dTUtHHjxo0bN15//fW1MyXJRz7ykQ/V5xLMbHR0tKenJ5VKzXT8NDQ0NDQ0zPR/U6lUT0/P6OiofOQjH/nIh6S57NKlS4ogU42NjT311FPbtm2b+B9vuummq6++Olp5/vSnPz1v3rzM/xofH/+Hf/iHaHX6vffeO3jw4MQv7O7u7urqqq+vl4985CMf+ZAQOhCzzD4NDQ1r165dsWLF5z73uYmTTnbj4+Mffvjh22+/ffjw4XPnzs2lmUg+8pGPfNCBmIN6e3v/5E/+5KOPPopmn2984xsrV67MfeqZdjJ68803d+/eHc1Eixcv/tM//dOOjg75yEc+8pEPOhBJufy67bbbjhw5UqrZJ8tMlEqlXn755eq6IJOPfOQjH3Qg5qCBgYHbb789uvxqa2vbsGFDqWafSTPRSy+9tHfv3uiC7MUXX1y9erV85CMf+cgHHYjYJqA1a9ZEl18PPPDAkiVLyvrjzpw58+ijj0YXZP39/cmfhuQjH/nIBx2IuVyAlixZ8uCDDy5cuLACP/T8+fOPPPLImTNnkj8NyUc+8pEPOhBzuQA1Nzfff//95Vh/nsn4+Pjjjz9+4sSJJE9D8pGPfOSDDsQcdPr06auuuiqWCWjqNDQ0NLR06VL5yEc+8pEPOhDllU6nr7zyyuHh4YaGhmeeeabyE1BmGurs7Dx37lxTU9MHH3yQnHvby0c+8pEPc57nxteoTZs2RY/defLJJ+OagEII8+bNe/LJJ0MIw8PDmzZtko985CMf+aADUUYDAwN79uwJIWzdurUyb0LMYuHChVu3bg0h7NmzZ2BgQD7ykY98ajkfdCDKKJ1Od3Z2hhBWrVp1zTXXJGFI11xzzapVq0IInZ2d6XRaPvKRj3xqMx90IMqrr69vcHAwhLB58+bkjCoazODgYF9fn3zkIx/51GY+6ECU9yKsq6srhNDW1hb7KvRECxcubGtrCyF0dXXFeCkmH/nIRz7OFDoQc1NfX1/0VsT169cnbWzRkIaHh2O8FJOPfOQjH2cKHYi5KXMRNn/+/KSNbf78+ZlLMfnIRz7yqbV80IEoo+PHjyf2ImzSpdjx48flIx/5yKd28kEHorx+8pOfhBCam5sTeBGWuRRrbm7ODFU+8pGPfGokH3QgyuvZZ58NIVx33XVJHmQ0vGio8pGPfORTI/mgA1FGIyMj0UdSozthJFY0vMHBwZGREfnIRz7yqYV80IEor5/+9KchhIaGhkR9JHWqhQsXNjQ0ZAYsH/nIRz5zPh90IMrrxz/+cQhh5cqVyR9qNMhowPKRj3zkM+fzQQeivKKl3WXLliV/qNEgK79WLx/5yEc+seSDDgQAoANRatGDmpcsWZL8oUaDjAYsH/nIRz5zPh90ICohsXfmSMgg5SMf+cjHmUIHYk7xFED51GA+/lrlIx90IEJdXZ0Q5FNr+fhrlY980IEAAHSgWtXa2hpC+PDDD5M/1GiQ0YDlIx/5yGfO54MORHl96UtfCiGMjY0lf6jRIKMBy0c+8pHPnM8HHYhKGB0dNUj5yEc+8qnqQaIDkZ/169eHEN55553kDzUaZDRg+chHPvKZ8/mgA1FeLS0tIYQTJ05cuHAhyeO8cOHCiRMnMgOWj3zkI585nw86EJWYg0IIv/zlL5M8zszwYpmj5SMf+chHB9KBmIO2bNkSQnjzzTeTPMhoeNFQ5SMf+cinRvJBB6K8vvKVr4QQDh48mORBRsOLhiof+chHPjWSD7FwH8wacsMNN0T/cPLkyS984QsJHOHJkyejf/iv//W/3nzzzVP/wP79+9etWyefzFAdP/JJVD6nT59+4403pv1fmVe044fksA5UQ+rr69vb20MIzz33XDJHGA2svb390KFD0y5Hl3VuqqJ86uvrHT/ySWA+9fX1X5+iq6tr1apVDQ0N8kEHIk6PPfZYCOHMmTPvvvtu0sb27rvvnjlzJhpkXV3d9773ve7u7kl/ZtWqVa+++mr57rRWLfk4fuSTwHzGxsZ++tOfLliwYOJ/bGpqGhwcXLp0qXzQgYjZ0qVLo/WVXbt2jY+PJ2dg4+Pju3btCiHcddddK1euXLt2bUdHRwjhP/2n/zTxjw0ODt58880LFiz49re/PTAwUOP5bN++vbe3t7e39/Tp06dPn67AY66Tn8+WLVui023FROG/+uqrvb299fX1tZnPwMDAt7/97QULFtx8880T7zGYSqVef/31sbGxGs+HxLrs0qVLUqgpY2Nj0YXa3XffvWbNmoSMqr+/f+fOnSGE0dHRf/7nf25tbR0eHp70Z957772XX375+9//fuZ/NTU13XXXXXfddVdjY6N8RkdHK7CGn/x8yh1COp3etGnTz3/+88HBwYn/vbu7+6GHHqqpfEZGRr7//e9Pekn+h//wHx555JGpf7gG88E6EIlTX18f7THt3r37/PnzSRjS+fPnd+/eHc2S9fX1jY2Nk84uIYQ/+IM/aG1tfeihhz744IP+/v7ojQXDw8Pbtm37zGc+c/XVV5dqj6xK87nzzjsrM3cnP59y/7i6urrly5dP+itob29/6KGHaiSfaF3n6quv/sxnPrNt27aoALW3t/f393/wwQf/+T//5+uvv37Sl9RUPlgHIulLQcuWLRseHm5ubn7wwQdjH88jjzxy4sSJpqamU6dOZeaggYGBSZeJra2tzzzzzOrVqzO/xb59+5544omJZ6MtW7Zs3Lgx82dqOZ8aP37KZ2Bg4Fvf+lZ0N+FIKpU6cOBAXV3dnM9nYGCgr6/v6aefnnjUbd269dZbb514ZH7zm998//33azAfrANRHUtBhw4dCiGcOHFi79698Q5m79690elk586dv/Vbv5X576tXr+7v74/+Obpn6+Dg4Jo1a66++uronUD19fUdHR3vvffe0NBQd3d3U1NTCOHpp59es2bNb//2b2/fvn1kZKSW86nx46dM7efqq69es2ZNlgKU2HwOHTpU8Al+ZGRk+/btv/3bv71mzZqoADU1NXV3dw8NDb333nsdHR3Rd87kk6UAzcl80IGoMi0tLTt27IimgBjvWnbw4MFoEtyxY8eLL774sY997Nvf/nZmVytzmn/zzTeHhoai/a+pZ/qlS5eWfI9sLuVTQul0emBgYPv27b/7u7+b/HzK0X6iRcf29vaf//znU0/wSc6ngIc/ZN/zeuihhzJvH67NfJgD7IXVtI6Ojj179oQQuru7K3/XspMnT27bti2aMXt7ezMr5NH/bW1t/aM/+qMbbrjhiiuuyEy1p0+f/s53vhONOcyw+1PCPbI5mU9hywCHDx/+wQ9+cOTIkSjM733ve9WST5HntoGBgc7Ozsyx1N7e/thjj0WB9/b2rl27trGxsSryyfe3nnXPq5bzQQdiLkin01/96lejiamtra2tra1iP3rv3r3RFdjEK8VXX3110u2hpy6k536mP3369AsvvFDM58jmdj652Llz57PPPjuxTTY1NX3wwQfRT6zSfIpvP1WaTy5ld+rnvO66665NmzZN/cR4DeaDDsRcrkE33XTTN77xjXnz5pX1J46Pj+/evTtaAJ86Aa1duzYaTAjh4x//+M9+9rMvfvGL036fHM/06XT6rbfe+rM/+7PMn4z+8OOPP37DDTfM+g6AOZ/PrD1g0juvJz2upHrzKbL9VGk+0xobG/vJT35y//33Tywr7e3t//E//sfrr79+6pfXWj7MYd4PVOvq6uoOHDgQfVr14MGD999/f1k/sHr+/Pn7778/moC6u7unTkATF6X/5V/+5cYbb5zpfS1Lly7t7e2d9X0wdXV1q1ev7u3tHR0d7enpaW1tDfnca3HO5zOribf9bW9vn/S8turNZ6b2M+l9LUNDQ729vVnum1dd+Uz9fTP3Nox+5dbW1p6entHR0d7e3tWrV0/68lrLB+tA1Ire3t6vf/3r0T+3tbWtX79+/vz5Jfz+Fy5c+NGPfpT5GEhPT090J+iZRtLZ2fnXf/3X0Zp8d3f3d77znSyzVV5rHoXtkdVOPpkL9Mceeyx6w8THP/7xf/mXf1m8ePH/+B//Y6aVs6rOJ6+1jWrPJ+S551WD+aADUYtOnz596623Zqa5zZs3r127tvil6fHx8cOHDz///PPRvy5fvvyVV15ZtmxZ9tnzO9/5zv/+3//7tttui9bJU6lUb29v9vfx5HWmL2CPrDL5tLa27tu3b9azS1nzGRkZ6ejoyHznZ599duXKlU899VT200aV5pPv2b3gfE6dOnXLLbf84he/iCuffPe8KpxPQo4fdCBqVzqd7uvr6+rqii4QGxoaNmzYsGrVqoULFxbw3c6fP//GG2+89NJL586di641n3rqqS9+8YubN2/OfRrauXPnPffcE3353r17Z31HS75rHrl/jqy3t3fjxo3lzif6EblfpJY8n4GBgba2tugX3LFjx9133x1COH78+KwfsKq6fAo4uxecT3SCf/755//mb/6m8vnk/jmvIttPVRw/9r/QgZi9CWWWpkMIS5YsWbFixYoVK5YsWTLrl585c+btt99+++23o+cwR3p6eqLZJ/PAoNyXo48fP/7lL385932NUNDuT5Y9sk9+8pO33XZbY2Nj9HaTsuYTQujo6BgZGXn55ZdzvGlbqfK5/vrrM/sXTU1Nhw4dyvGD5WNjY9WVz1tvvVXA2X3i/k5e+WQ2eqLHUVUsn3/+53/Od8+rmPZTcD4VPn7gX12CGYyOju7YsSO6//JEzc3Nq1atWrVq1d0TRP+lubl50h9uamrasWPH6OjoxO8cvTE5mlsn/a8sg0mlUtFXpVKps2fP5vJVmXcEZ870/f392b/k4sWLmXstZkRT53PPPVeZfHp6eqL/NTg4mPtfVvH5ZN6+mkqlcvx7uXTp0uDgYBRCT09PVeQz6V26Q0NDuXyHs2fPTkw49+M2k3Bra2tl8nnuuecyB+3E37S/v//ixYvZB9zf3595eVYgn1iOH8jQgchpduvp6clMcLlIpVI9PT0znYmjj4FkJqncz2TRvWWjr5q1zRTThKIp+IUXXli8ePHE32vLli1Tv7bk+QwNDWX+ZHd396znreLzmTj4z372szl+7cWLFyf+Vc50skxIPv39/Z/97Gcn/ogcz+7R12ZOxjt27Mj37J4Zarnz6e/v37Jly8Q/uXjx4hdeeCGXElBw+yk4n7iOH8iwF0YexsbGRkZG3njjjRDCqVOnMu/uDCEsX748epvzqlWrGhsbs29STL1rSH9/f463rilg36ew3bGRkZFUKjX1Ce1h5s+RTc0nnU6H//ek8dzzSafTH/vYxyaWtiNHjuR4X8d885m4fzF//vwLFy4UnM/Fixez/6xSHT/55jNpZyfza+abT177OwUc5AXnM/VzXhPlm0+OO19F5hPj8QP2wijZflkB68xnz56duM107NixfH9oAfs++a4JTbwmDiHceOONU/fIWltb9+/fnyWBnp6eSSv8OZp01TtpG6VU+Uzdvyg4n1QqVbHjJ/d8pl3bKCafvAZ57NixiSf1ApYlsuczOjq6f//+SX8R0Z7XjTfeWHA+eb2QC84n3uMH7IVRAgWf4yfuEeS+eF78vk/uTejixYsTb96fGeTEey1m3yOLJvq86svU3y6E0NbWlvt2WO75ZNm/KCafyhw/s+Yz69m9mHwKGGRTU1MJ85m655W5t2Gp8inT/ldCjh/QgSiBgs/x3d3dg4ODmZk63/k3MvH9Fnm9byaXM33mTSfRm0imvmlpaGiou7t7Yplramrq7u7OXO5nvkMBv120R5B5/0pp85n4Pows78cqMp+yHj9Z8sn97F5kPrMeXZmz++Dg4ExvBsorn7Nnz057yE39BUuST5b6UsJ8Yjl+QAeiWMWc4zOTaTQdt7a2FrDUcam4fbEsZ/qJA/vNb36T5aMl036OLNoje+CBB7K/GTb777Vjx47f/OY3Jc8n3/2LIvMp0/EzbT4FnN2Lz6dMB/bEfH7+85/PtOc10zcvVT5TlTyfWI4f0IEoVuZasLBr3KmXywV/k2L2xaY90xewADPtHllmVMWfCEuSz6c+9alPfepTBXzD4vMp9/Ez8TNf+Z7di89npm9Yknyy7HlVJp+Ja0hF7g+WI59ijh90IChwCSczGxZzji/VhFjkvthMZ/oCGlW0R5Y5lUbuvPPOgj+pW5J8jh07lrkvzoIFC/J9H3oJ8ynt8TPpE+8Fn91Lkk+pauvZs2cfeuihyy+/fOJH3Kfd86pYPiXZ/yphrS/h/IMOBIWceyZ97reY6az4jYNLpdgXiwazfPnySVfeBfx2d9xxx7QX8dk/R1amfCbuXyQkn+KPn0k7O9EHpJOQT8F/WdN+zivy2muvJSSfgve/SvtiL+H8gw4EeZv0Dpj29vZivltJLg0nrZoUti+W+fLXX3+9gDsrTswn8+UrV678N//m3+TyObJy5DNp/yI5+RR8/Ex9X8vrr7+etHzyWm6Z+jmvSQdMcvIp1cuzyDfxlHb+QQeCvOegzDQU/XNCJsdLReyLTa0ahd1j+l9fYBPuwjXr58hKns9M+xdJyKew4yfLu3qTmc+s6yszfc4ryfkk4VKn5PMPOhDkfwCV7k6bpVokjxSwL5ZlAAWf6afmk+VzZNm3GPLNJ/v+RWLzKeDsnvx8ph6cOX7OK7H5xP4CL/n8gw4EMc9BJbxMnHTtm8u+xqwXygWc6bPkk9e9FvPNJ8f9iyTnk/vZvVryuZTDvQ2rK5/CXowl/Ci7DoQOxNzpQOWYKHPc18j99JDXmT6XfPLaI5s1n3z3L5KcTwH3s0lmPrnf27Dq8onr8kYHQgdiDnagciyYz7qvUcAPzfFMn3s+Oe6RZR9qYfsXCcyn4Lv5JSqf3Pe88n19JSqfWF7UOhA6EHOwA5XvkjHLvkbBi0+znukLyGfWPbKZ8ily/yIh+RR/L+Mk5JPvnlfur6/E5lPM4pMOhA6EDlT2SXPafY3iK1eWM30x+WTZI5uUT6n2L+LNpyRPcpj2+KlYPgXveeXy+kp+PpW8pNGBYCECjgAAIABJREFU0IGYsx2ofIvnk/Y1fvWrX5XqB017pi8+n2n3yFpaWpYuXRr9lF/96lcl3L+IJZ8Snt2nHj+VyWfp0qUtLS0F73llf31VUT4VeyHrQOhAzNkOVO7Lx8x18BVXXFHaBadJZ/oS5jPT88g+8YlPlDyoCudTwrP71OMn8yuUI59PfvKTRT7PK5fXV9XlM9OCkw6EDoQOlIgJdHBwcNGiRdH3X7duXWkvUou8s+Ks37y7u3vx4sWZ73/ZZZd1dnYW/DyyWPKZ+myK0v4tX7x4cd26ddE3X7RoUWn3d86ePdvZ2XnZZZcV/zyvmZR87aeS+VTgMkYHQgdijnegsi6kX7x4sbm5ufjnQ+VyDih5Ezp79uyNN95YqueRVTifqc+xKkc+EztWc3NzSY6fLM/zuvHGG8uXT8mvAcqUT8VevDoQOhBzvwOV9VIys8j08MMPF/N8qFzyKe2a0MTP72QGP/HZ4AU8j6wy+Uxd26hYPkUeP1M/55UJvAL5lPaYLEc+WY6fMu2C6UDoQMz9DlSmyXRStSr4+VC551OS3bFpP78z8SGmxTyPrKz5zLSzU8l8Cjh+Zvqc16RHkFYgn1KtzZQ2n8pfuuhA6EDUVgcq+aL6tN+wgOdDFZBPMWf6me5fN+nXKfh5ZGXKJ/v7WiqfTy7fKvu9DWPMpxglzKfCL1gdCB2I2u1AJb+szHLhm9fzoQrOp4Azffb7102bTwHPIyttPrm8qzfGfGb6PrPe2zD2fApQqnyKfH3pQOhA6EBxTqyzTvel3RfLkk+OZ/oc71+XJZ+8nkdWknxy/0xTEvK5lM/zvJKTT+6rMsXnE9flig6EDoQO9H+n8uIX2HP8JiXcF5s1n+xn+tyf3zTrr5bLHlnx+eT7ie5488n3eV4JzCe7Eh4/FXuR6kDoQOhAZbnEzOtityT7YjnmM+2ZPt/nN+WYT5Y9smLyKex+NnHlU9jzvBKbz7TKdPyUKh8dCB0IHahyk2wBU3zx+2J55TPtPZTzen5TXvlM3SOLPPbYYwXkU9jd/Cqcz2OPPTb1y3O8t2GRx08F8pm4HlPY878q/PrSgdCB0IHym9wLW2wv+AuL3BcrIJ933nln4j2gm5ubc1+FKuDXjPbI7rjjjgI+R9bf3z/xPoqLFy9+5513EpjPtHted9xxR+7P8yrs+Ikln9z3v5Lw+tKB0IHQgcp+uVnkKn3B+2L55jNx/+Laa68t4FPiReazfPnyXD5HNmlnJzPUpOUzdc8r8wuW9fhJQj6FrcfE8vrSgdCB0IHKNeGWZJW+sH2x3POZdv+isPvlFJlP9s+RzfS+lkTlk/1zXmU9fhKVTxW9vnQgdCB0oJzktfBewlX6AvbFcswn+/5Fvk2oJPlM+zmy+fPnZ3lfS0LymTjIaT/nVabjZ9Z3PceVT7W8vnQgdCB0oJzkfulZ8lX6vPbFcsknx/2LvJpQCfMZHR196KGHJhWLzZs3z/TTY8mnv79/8+bNk+raQw89NFMbKO3xk9dnvuI6fqrl9aUDoQOhA+XRRbJMvmVapc99XyN7PgXsX+TehEqSz6Sze0tLy6JFi2a912LF8pm657Vo0aKWlpa48snxM18xHj9V8frSgdCB0IFmkctdAcu3Sp/jvkaWfIrZv8ilCRWZz0xn9xyfR1bWfGa9t2GM+VTF8ZP815cOhA6EDjR7FchyGVqBVfpZ9zVmyqck+xeznukLyyfHs3suzyMreT553dsw3nySf/wk//WlA6EDoQPldBaZNBFXbJU++77G1HxKvn+R/UyfVz6Fnd2zf46sJPnk/jyvBOaT8OMn4a8vHQgdCB1oRtMuyFd4lT7LvsakfMq3fzHTmT7HfIo/u2fZI/voo48Ky+ejjz7K63leSc4n4cdPkl9fOhA6EDpQttPbpEvSWFbpp93XmJhPBfYvpj3TZ8+n5Gf3mfbI7r333tzzuffeewt4nldV5JPk4yfJry8dCB0IHWiW88fQ0FCMq/RT9zWif67w/sXUM32mf0zM59577y3r2X3qHtmnP/3pBQsWZM9nwYIFn/70pwvY86q6fBJ7/CT29aUDoQOhA00jszjf0tISfTQ6rlX6SfsaU/+hAvsX057poxv8ZPLJfrfD0v7VTN0ji/y7f/fvJv1D8XteVZdPYo+fZL6+dCB0IHSg6U9pE8+g8a7SZ66bJ4rlunnaZ63HdXafukc2VUn2vKoxn2QeP8l8felA6EDoQJM9/PDD0Xgefvjh2Adz7NixzL7PggULjh07Fu8JLLOWkFlRiOs0NjQ0dN99933iE5+YOJ5PfOIT9913X4xDSk4+CTx+Evj60oHQgTAH/auLFy9mbhDc0tIS70L9xM/v5PV8qHKY9K7eAp5FXyrT3tsw+70WayqfZB4/CXx96UDoQOhA/59J2wcxbhxM/PzORLk8H6oyZ/fKn+mn3tswu0n3Wpzz+STz+Enm60sHQgdCB/r/TPysSowf3J36+Z3on3N/PlSZzu633HLL1Hwy/7F8Z/qp9zbM7O/MlE/mD2R5HtmcySexx08yX186EDoQOtA0Z46Jd2yL6wZu096/LpNPjs+HKvnZvb29/W//9m9nyudv//Zvc38Wfe6m3fPasGHDddddl0s+11133YYNG8q0R5aEfJJ8/CT29aUDoQOhA01j6oVp5W9hMtP96yblM+vzoUp7do8CmTWf3J9Fn8sYpr234eHDh/PN5/Dhw7M+j6zq8kny8ZPk15cOhA6EDjSNmabjiq3YZ79/3dR8yrGvkeVexrnnU8yZPsvzvIrPJ/vzyKoin4QfP0l+felA6EDoQDOeP2Zalq/Miv2sz2+aNp8S7mtkf5JDAfnkdaafds9r4r0NS5hPlueRZdkjizef5B8/CX996UDoQOhAM8p+MVruFftcnt+UJZ8i9zVyeY5VwfnMeqafac9r4lm8TPnM9DyyqSOMMZ/kHz/Jf33pQOhA6EAzymUKLtOKfe7Pb8qeT2H7Gjk+xbP4fKae6V955ZWZ9rwqn89Me2SvvPJKXPnk2EXiPX6S//rSgdCB0IFmOYvkshRfjhX7Wfcv8sonr32N3J9hXsJ8hoaGvva1r+X+PK8K55PleWRf+9rXKpNPXk0oxuOnKl5fOhA6EDrQLHK/AC3tin0u+xcF5DPrvkbu7ae0+cx0b8Pm5uaZxhlXPs3Nzbnfa7Hkx0+OTSiufKrl9aUDoQOhA10q7bRbkhX73PcvCstnpn2NfNtPSfKZ6XNer7/++kxn+uTk8/rrr2f/HFn5jp8sTSiufKrl9aUDoQOhA+XURfJdfi9+xT6v/YuC85m0r5Hj+1pKmE9zc/MPf/jDLJ/zmulM/8orryQtn5k+R/bDH/4wWjEq3/GTkHwK2xeL5fWlA6EDoQPlpLCLzmJW7PPdvygyn0kPZsq9/RSTz1/91V9NfU7WpM95ZT/TJzafaT9HFkL4q7/6q7IeP7HnU9i+WOVfXzoQOhA6UNmn2gIm98L2L4rJZ+pTPO+9997cr63zzWfqnlf0E3OM6OLFi/fee28xTxitZD5DQ0OTRpvXvRYLO34qnE+k4H2xCr++dCB0IHSgXBW55J7vlxe8/1VYPpPO7l/72tdWr16d175G7r/gtPc2vOOOOz7/+c8Xls/q1asnfnYs9zN9LPl8/vOfv+OOO/J9Hlkxx08F8pn6V5zvvliFX186EDoQOlBFLzRzv8wtZv8r33yyvOs5r32NXPLJfm/DIvMp4H45MeaT470WS3j8lCmfXH7lUh0/5VtG0oHQgdCByj69zjrRF7//lXs+uXzmK8d9jez5ZHmeV8nzyetMn4R88noeWaLyyUVJjp9KXqjoQOhA6ECTzyulWmbP/q1Ksv+VSz55feI9l/sETvtLzfo8r/Llk+OZPt58Jv2ZXJ5HlpB88lKSfCr/UtWB0IHQgUp/cTnTJW+p9r+y51PA/X4mhTB1X2NqPrk8z6sC+cx6po8rn+yNIfseWbz5FP8iKjKfgo8fHQgdCB0oEVPqpEm/tPtfM+VT8Nk9Y9p9jYn55L7nVcl8spzpK5xPvsOeaY8slnyKV9p8KnbRogOhA1GjHahMS+sTv+2vfvWr0u5/Tc2n+LP7xFWKiaP91a9+FX3npUuXtrS05L7nVfl8pj3TVyyfgo+faffIWlpali5dWrF8SnhAljyfSr5sdSB0IGqrA5XvgjJz+XvFFVeUb+m+mLsd5hLLJz/5yXzvbRhvPtPeObB8+WQGX/y3nelei5/4xCfKnU/5XlYlzGem46esO2I6EDoQc7YDlXUavXjx4rp166Lvv2jRohLuf0VKuLYx1dmzZzs7Oy+77LLM91+8eHEBe15x5TM0NJRZjcisSZT2NDw4OLho0aLom69bt66EqxHRHtnixYszg7/ssss6OztL9cz2SwV9ij45+VTgAkYHQgdijnegsi6nT/z8TvScrBL+iKn3Mi7VOWDaz3lFbrzxxhKegyucTznO9BcvXpz4JPmCn581Uz433njjtL/CrPdaLOAaoOryqcBLWAdCB2Iud6DyXURO/PzOww8/XMKlpqlrP6XKZ+rnvD772c9O+hUKez5UEvIpx5pH5vipTD6Zv45c7rWY7+uruvKZtsaVaUdMB0IHYg52oDJNndN+fqckZWumna8i85npc16vv/76xHwKfj5UcvIp7e7PpOOnMvm8/vrrud9rMd/XV1XkU+GLGR0IHYg52IHKtIQ+0/3rivxx2d/3U1g+2e9tOO2AC3g+VALzKcmZPt58crzXYmGvryTnU+GXsw6EDsTc7EDluHDMfv+6wpadcnnXcwHPRZ/13oZZ8snr+VCJzafIM31C8ingeWQ5vr4SmE9ey046EDoQOlCFpssc71+XV/HK/TNfOeaT+70NZ80n332NxOZT2Jk+gfnk9TyyqssnxgsbHQgdiDnVgUq+bJ7785ty/NH5fuI9ez75Ps8rx0Hmvq+R8HzyPdMnOZ/C9sgSnk+ML20dCB2IudaBSnuxmO/zm7JfIhd2v58szwQt4HleeeUz675GkvMp7Eyf5HwmNozc98iSnE++yrEjpgOhAzFHOlAJp8iCn9807UmimLsdTsqnmOd5FZDPTPsaic2nmDN9YvPJ8uvMukeWzHwScpGjA6EDMUc6UAmXynPfv5h1GMXf6zn6wnz3vEqYz9R9jQTmk29XnnqmT2Y+OX5Jlj2yBOaTkJe5DoQOxNzpQKW6QMx3/yLLcsvEu94V/KSLaW8lXMDzvIrMJ/Pln/rUpz71qU8lLZ/ChjHxTJ8ZTHLyyffLZ3oeWaLyKX5frLQ7YjoQOhBV34FKMi0WvH8xtUUVf3YvZs+rTPkcO3ZswYIF0fdZsGDBsWPHYsynVMfP1DN9wWfoUuVTfGEt5nNk5cunhPtiJdwR04HQgajuDlSS5fFi9i8mnt0nXYUvX778/7R3hjFtVe8fPzKykBToGyr1xQhTIkuELQqBDEh4U8yUGVyGKF3iZkjMhsAwJGuYi1AymWB8YcFBNMaFpWVO3AaKRdYXI1LIplNWCHHJIshCBJoo1DYhUuLvxcn//psW2tt723vP7f1+Xm2MtQ8fnnPOc8/Te260jYMdn+fFv+clgR/BfQ3xfuKUPwcOHBD5XK2Y+Intr4z2yMQ/jywmfrj0jklfLIYdMdRAADUQUHYNJP6iUHz/K/RzLUEPo+DzCjve58WgHwF9DfF+JMifH3/8UdjJgeL97LgBE0M/Ys5aFO9ntxdkxw/mYYAaCCiyBhI5FYrvf4X5VC+f4iNiz4tNP/z7GiL9SJ8/0Z6XI9JPXIvXID8CemQi/ewGm34AQA0ElFQDidwSF9n/inhPU5jw+N/nxayfiH0NMX5kzx8+K71IP/H+9e3mh/9ZiyL9hIdZPwCgBgLKqIHEXAiK6X/xv6M79DI62rMNGfezY19DjB+m8ifMSi/Gj2TbeOH9RDxrUYyfaH8FDPoBADUQiBdbW1sLCwvcFEb/HNXFnODpT0z/S8B5Ntws39zczP8+LwX5Cexr1NXV5efnC/MTVaEmpZ+glT4/P7+urk6YHwF9Hwn87Ngja25uFuYn2kqIfT8AoAYCMSh66BZI4FS7I3q9nl6MhpmSBG+DC+5/CTvNz+v1joyMpKSkROx5KdqP1+stLCwM+hl5rkk8Q5XdT9BKTwgpLCzk70dw30cyPzv2yFJSUkZGRvj8mGIqIUX4AQA1EIgaut8edNtw0IwTZlYyGAw79omEXfwJ638Jq35Ce16EkJMnT4Z+aiTB/BBCMjIyotoJCLMlE9GPVqvVarWS+cnIyBB8l7jgvo8YPwLyx+v1njx5Mug7ed5HJqYSUoofAFADAV7VD9dSCZxJR0dHd9x55nanR0dHQ6sHs9nMzUQCujzC+l8Cqp/d7vNqb28PWnQT0o/dbhfW1wgtSnb0c+TIEZPJZLFYLBaL1Wq9FoDVaqVfN5lMR44ciasfu90ubKUX3Pfh6Se2+dPe3i7srEXBlZAi/ACAGghEUf3QedPlckW1t7y1teVyuYKmYLPZvL6+Hm0XQ0B/J9rqJ+J9XoE79uvr6wnsR1hfI4wfrVZbXV3d3d0dVPSEx2q1dnd3V1dXB+4SxdaPsJU+5n7inT/87yOLSSXEuB9UQgA1EAiH1WrlZg29Xm+1WkW21be2tgJfk2tG8OxiRNvfibb64X+fF3d5nZaWlvB+BPQ1OD/cj6DVahsaGqIqfXYshhoaGrhKiJMfKz/CVvqY+JE4fyLeRxbDSohZP/Q1Mc8D1EAg3AVcTGafMDMRn4+jRtvfiar6EfA8L6/Xm5ubqxI//0Xf1wj8YHVMqp8wlVBubm5s/QhY6cX4kTd/hJ21mEh+BD9OB6AGAolJ4OWyyAci8l+WwkyjUfV3+K/u/M82VKefMGVx+L7G5ORkZmYm/c7q6uoYVj9BlVB1dTV9l8zMzFj5EbzSR+WHqfz5T1CPTFV+AGogoKICSPzj1vkTeIG44zTEv7/Df3WP9mxDtfkJQ8S+BudHq9V2d3dfizPd3d3chpBIPzFZ6fn7YSR/QiuVqHpkavMDEpsn/vu/ozaBOnE6nWVlZXQuczgcOp1Ogjd1u90Gg8HlctFpqLS0lH7d7/d3dna2tbXRCXF8fDzwyL6gsOvr6+kr0NW9s7MzOzs79I36+vr6+vpWVla4efbMmTNvvvlm6Der0A9PZmdnX3zxRerQbDafP38+OTk5yE9WVtaFCxfS09Ml8OPxeC5evLi0tCTYT0QWFxfPnz8/ODjIrfSXL1/m3kiAHxbyJ+KPPDAwEDpYzpw5Exq2Cv2AhAQ1EAqgMrpTbbfbuYlJAvx+/0svveRwOLhpyO12G41G+hWDwXDr1i2NRiNsdff5fBMTE62trdy30e985513iouL+f+YiepHAD6f79VXX+Xe3Waz6XQ6zk9eXl5ra+uePXsk87O9vX3p0qW5ublo/cSpEgrvh4X84f8f7969++mnn3I/Nf3BL126VF5eHqRUhX4AaiCQICwuLu7fv1+WCSh0Gvr6668bGxvplWJPT09DQ4Ow1d3pdF6/ft1isQRO3yaTqaqqKtoVMSH9iKS3t7exsZHuEPT09Lz22muyFEChZRAfPxJUQjv6YSF/FhYWos0En883PDzc1dUVeCHR1NRUU1MT9LOr0w9ADQQUjN/v37dv38rKil6vf/z4sfQTUFAYe/fu/ffff3frX0Rc3cX3vBLbTwwJ7GsQQrRa7eXLl6UvgLgyqL6+fmNjI7wfKSuhID+M5I+YMHj2yFTrB6AGAsrDaDTS2WptbU2aHvxuuN3uJ598khBSUFAwMTERtFsTfnWPVc8rUf3ECZ/P98wzz6yurhJCPvvsM2k+A7QbHo/n7bff3s2PLJVQoB928qe2ttZms4kpF/j0yFTrByiUJChQIU6nk05So6Oj8k5AhBCdTjc6OkoIuX///szMTGCQhw4dKisrows8vafJZrPRBd7pdJ49ezY1NbWyspJ+A3efl81mKy0tFVMAJYCfuDIzM0MXMJPJJG8BRAhJT083mUyhfuJEdna2zWbj7o1yuVxlZWWHDh1yOp2hfpjKn8HBwcAgoyU5Obm0tNRmswXeR+ZyuSorK1NTU8+ePUtfXLV+APaBgDLw+/0FBQUul4up6x6673Lw4MH79+/fvXt3t72NmPe8EsyPlPlTUlIS+mAmubBYLFNTU9SPZB2NHfc8iouLGc+fWPmJ2CNTuR+AGgiwiM1mO3HiBGFgFzoQbkf68OHD09PTQat7/HpeieFHlvyRvQsWCNcRs1qtRqNRyrcOWun37dv3+PFjZvMn5n4i9shU7gcwDnphqtsEamlpIYSYzWZ2JiBCiE6no0e40gWe6+wsLy/Hr+eVAH4kLoA4P9XV1ewUQISQ9PR0eoR0S0uL3++X8q2Duj90gWc2f2LuJ2KPbHl5Wc1+APaBAIubQF6vN96fHo0Wn8+XmppKCOnr6zt+/Hi8e16K9nP69Gl58+fKlSspKSlM+dnc3Dx16pS8l/KffPJJc3Mz4/kTbz9hemQ2mw1+AGogIBtPPfXUysqK2Wx+//33GQyvo6Ojra0tLS3tn3/+4b4Yp56Xcv3o9fo///xTxvyprq7mntvFFENDQ0NDQ7L7Qf6QXXpkycnJfr8ffgBqICADs7OzdKeawYuwoEsxIuJsQzX4cblccToFh48fBjeBKNxWkLx+kD9Bbxp01iL8AHbA54FUxMTEBCHEYDCwOQERQjQaDX3QdGdn54MHD4xGo5ShKsgPDVWW/MnLy2OzACKEpKSk5OXlyesH+RP6pkaj8cGDB+3t7fADUAMB2fj8888JIVVVVSwHScO7du0a/ITxQ0OVxU9hYSHLfmh4MvpB/uzGjRs34AewBnphaoG7+ZOpW1LZiRN+eL4vU7fEh8LdJI/8wfhK4DhBrMA+kFr46aefCCF6vZ7xga3T6fR6PRcw/DDlR6vVslwAEULS09O1Wi3yB+NLWX4AaiAQX3744QdCSE1NDfuh0iBpwPDDlJ/Dhw+z74cGifzB+FKQH4AaCMQXt9tNCCkuLmY/VBokDRh+mPKTk5PDvh8aJPIH40tBfgBqIAAAAAAA6cBnolXzm37iCaKQcy+4c1akTE744eOnu7s7KyuLcT9LS0vnzp1D/mB8KcgPkAvsA6mLtLQ0BAk/gmH2ZCBGgkT+wA9ADQSYA08BhB8V+sGvFX7gB6AGAkSCJ23BD/wgbPiBH4AaCAAAAAAANRBgA/opv/n5efZDpUHSgOGHKT/Ly8vs+6FBIn8wvhTkB6AGAvHlueeeI4Ssr6+zHyoNkgYMP0z58fl87PuhQSJ/ML4U5AegBgJS8NdffyFI+BGM1+tl34+MQSJ/4AegBgIscvToUULI8PAw+6HSIGnA8MOUn59//pl9PzRI5A/Gl4L8ANRAIL7Qo8kcDgfj7Qyfz+dwOLiA4YcpP3Nzc5ubmyz72dzcnJubQ/5gfCnLD0ANBKSYgwghMzMzLMfJhSfLHA0/Ef388ccfLPvhwkP+YHwpyA9ADQTiTlNTEyHk+vXrLAdJw6Ohwg+Dfqanp1n2Q8ND/mB8Kc4PkAU8L0xFfP/995WVlYTt5+DQ5wqNjo6+/PLL8MOmn2vXrjHr54033kD+YHwp0Q+QBewDqYjy8nL6B6fTyWaEXGBcqPDDoJ+HDx+y6YcLDPmD8aU4PwA1EIgvGo2mtraWEFJfX89mhDSw2tpajUYDP8z6+eKLL9j0QwND/mB8KdEPkAX0wtTF4uLi/v37CZObvdxW+cLCQnZ2Nvyw7MdkMj3//PNM+fn111+7urqQPxhfyvUDpAf7QOoiOzubftyvrq6Oqaci+/3+uro6QkhTU5OMExD88PTT39+/vb3Njp/t7e3+/n7kD8aXov0A6cE+kOrw+XypqamEEKvVajQaGYnKZrOdOHGCEOL1euXdiIYfnn4aGhrKysoY8TM5Odnb24v8wfhSuh8gMdgHUh0ajcZsNhNCWlpa3G43CyG53e6WlhZCiNlsln0Cgh+efq5everxeFjw4/F4rl69ivzB+EoAP0BisA+kRnw+X05OzsrKisFguH37tuzxVFRUOBwOvV7/6NEjFuYg+OHpJy8v78KFC7LHc/Hixbm5OeQPxldi+AFSgn0gNaLRaMbHxwkhDoejo6ND3mA6Ojro4fTj4+OMTEDww9PP3Nzc0NCQvMEMDQ3Rh2MgfzC+EsMPkJI97e3tsKBCMjMzMzIy7Hb7nTt3MjIyioqKZAmjt7f33LlzhJCenp5XXnkFfhTnZ35+PjU1NScnR5YwxsbGbDYb8gfjK8H8AMlAL0zVGI3GwcFBQsjk5GRpaanE7+50OumHamtra+lKBj8K9WM2m3NzcyV+94cPH7a1tSF/ML4S1Q+QAPTCVM3AwIDBYCCElJWVSbwp3dHRQScgg8EwMDAAP4r209bWJnFTbGhoiBZAyB+Mr0T1AyQAvTB1l8BJSUajcXp6+vfff79z587ff/9dUVGRlBTfytjv97/77rv0ODuDwWC325OTk+FH6X7m5+e9Xm9+fn68/Wxvbw8MDIyMjCB/ML4S2w+QIgmhQOUkJyfb7XZ6t6rFYikoKIjrDatut7ugoMBisRBCzGYz+xMQ/PD3MzY21traGtcb5j0eT2tr69jYGPIH40sNfkC8wT4QIElJSeXl5c8+++yNGzdWV1c/+uijpKSkwsLCvXv3xvBdfD7fhx9+WFlZubq6SgixWq0NDQ3xvuaDH4n9bGxsfPvtt4SQp59+Orary+bm5q1bt7q6ujY2NpA/GF/q8QPiCj4TDf6fxcXFqqoql8tF/9rT03P69GnxK5nf7+/v729sbKR/PXjw4PDwsBIPpIefqPycOnWqoqJiz549Il92e3v79u3bV65cQf5gfKnZD0ANBOKO3++/fv16S0vLysoKIUSv17/33nuvv/66TqcT8Gput/urr7764IMPuFf7+OOPa2pqlLv/DD9987otAAABL0lEQVRR+dFqtceOHSspKUlPTxfwah6PZ2pq6ubNm3TvB/mD8aVyPwA1EJBuJqIP0OEuno4fP37s2LH8/PyI/312dvbmzZvffPMNd0lHCLFarQkz+8BPtH6ysrKKioqKioqysrIi/velpaV79+7du3dvaWkJ+YP8gR+AGgjIgM/n+/LLL7mrKA6DwUAvy44ePcp98bvvvqMXXvTQVQ56JffWW28l3hms8CPMT15eHt0WeuGFF7gv/vLLL3Tjhx76jPxB/sAPkIL/AIjE2tqa1WqlJ3nwxGAwWK3WtbU1+IEf+IEf+AFsgn0gEN2VmdvtnpqaIoQ8evTot99+4/7pwIED9IEJJSUlOp1OnVdd8AM/8AM/QEGgBgIAAACAGsHpCAAAAABADQQAAAAAoA7+BwxEbCPhJ5bg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45467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404664"/>
            <a:ext cx="4618856" cy="5721499"/>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Backpropagation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6399212" cy="5217443"/>
          </a:xfrm>
        </p:spPr>
        <p:txBody>
          <a:bodyPr>
            <a:noAutofit/>
          </a:bodyPr>
          <a:lstStyle/>
          <a:p>
            <a:r>
              <a:rPr lang="en-GB" sz="1800" dirty="0" smtClean="0"/>
              <a:t>Convolution </a:t>
            </a:r>
            <a:r>
              <a:rPr lang="en-GB" sz="1800" dirty="0"/>
              <a:t>as a matrix operation</a:t>
            </a:r>
            <a:r>
              <a:rPr lang="pl-PL" sz="1800" dirty="0"/>
              <a:t>:</a:t>
            </a:r>
          </a:p>
          <a:p>
            <a:endParaRPr lang="pl-PL" sz="1800" dirty="0"/>
          </a:p>
        </p:txBody>
      </p:sp>
      <p:pic>
        <p:nvPicPr>
          <p:cNvPr id="2056" name="Picture 8" descr="D:\Users\XNOTE\OneDrive - Uniwersytet Jagielloński\Backup_26.01\Dokumenty\Naukowe\AnalizaDanych\_WYKŁADY\NeuralNets_moje\_Materiały\no_padding_no_strid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27384"/>
            <a:ext cx="2324100" cy="2466975"/>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p:cNvSpPr txBox="1"/>
          <p:nvPr/>
        </p:nvSpPr>
        <p:spPr>
          <a:xfrm>
            <a:off x="6120680" y="2060848"/>
            <a:ext cx="3635896" cy="461665"/>
          </a:xfrm>
          <a:prstGeom prst="rect">
            <a:avLst/>
          </a:prstGeom>
          <a:noFill/>
        </p:spPr>
        <p:txBody>
          <a:bodyPr wrap="square" rtlCol="0">
            <a:spAutoFit/>
          </a:bodyPr>
          <a:lstStyle/>
          <a:p>
            <a:r>
              <a:rPr lang="pl-PL" sz="1200" dirty="0" smtClean="0"/>
              <a:t>Source:</a:t>
            </a:r>
            <a:br>
              <a:rPr lang="pl-PL" sz="1200" dirty="0" smtClean="0"/>
            </a:br>
            <a:r>
              <a:rPr lang="en-GB" sz="1200" dirty="0" smtClean="0">
                <a:hlinkClick r:id="rId4"/>
              </a:rPr>
              <a:t>https</a:t>
            </a:r>
            <a:r>
              <a:rPr lang="en-GB" sz="1200" dirty="0">
                <a:hlinkClick r:id="rId4"/>
              </a:rPr>
              <a:t>://github.com/vdumoulin/conv_arithmetic</a:t>
            </a:r>
            <a:endParaRPr lang="en-GB" sz="1200" i="1" dirty="0"/>
          </a:p>
        </p:txBody>
      </p:sp>
    </p:spTree>
    <p:extLst>
      <p:ext uri="{BB962C8B-B14F-4D97-AF65-F5344CB8AC3E}">
        <p14:creationId xmlns:p14="http://schemas.microsoft.com/office/powerpoint/2010/main" val="27200078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404664"/>
            <a:ext cx="4618856" cy="5721499"/>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Backpropagation</a:t>
            </a:r>
            <a:r>
              <a:rPr lang="pl-PL" sz="2800" dirty="0" smtClean="0"/>
              <a:t>?</a:t>
            </a:r>
            <a:endParaRPr lang="en-GB" sz="2800" dirty="0"/>
          </a:p>
        </p:txBody>
      </p:sp>
      <p:sp>
        <p:nvSpPr>
          <p:cNvPr id="6" name="Symbol zastępczy tekstu 5"/>
          <p:cNvSpPr>
            <a:spLocks noGrp="1"/>
          </p:cNvSpPr>
          <p:nvPr>
            <p:ph type="body" sz="half" idx="2"/>
          </p:nvPr>
        </p:nvSpPr>
        <p:spPr>
          <a:xfrm>
            <a:off x="457200" y="908720"/>
            <a:ext cx="6399212" cy="5217443"/>
          </a:xfrm>
        </p:spPr>
        <p:txBody>
          <a:bodyPr>
            <a:noAutofit/>
          </a:bodyPr>
          <a:lstStyle/>
          <a:p>
            <a:r>
              <a:rPr lang="en-GB" sz="1800" dirty="0" smtClean="0"/>
              <a:t>Convolution </a:t>
            </a:r>
            <a:r>
              <a:rPr lang="en-GB" sz="1800" dirty="0"/>
              <a:t>as a matrix operation</a:t>
            </a:r>
            <a:r>
              <a:rPr lang="pl-PL" sz="1800" dirty="0"/>
              <a:t>:</a:t>
            </a:r>
          </a:p>
          <a:p>
            <a:pPr marL="285750" indent="-285750">
              <a:buFont typeface="Arial" panose="020B0604020202020204" pitchFamily="34" charset="0"/>
              <a:buChar char="•"/>
            </a:pPr>
            <a:r>
              <a:rPr lang="pl-PL" sz="1800" dirty="0" err="1"/>
              <a:t>vectorise</a:t>
            </a:r>
            <a:r>
              <a:rPr lang="pl-PL" sz="1800" dirty="0"/>
              <a:t> </a:t>
            </a:r>
            <a:r>
              <a:rPr lang="en-GB" sz="1800" dirty="0"/>
              <a:t>the input </a:t>
            </a:r>
            <a:r>
              <a:rPr lang="pl-PL" sz="1800" dirty="0"/>
              <a:t>(</a:t>
            </a:r>
            <a:r>
              <a:rPr lang="pl-PL" sz="1800" dirty="0" err="1"/>
              <a:t>reshape</a:t>
            </a:r>
            <a:r>
              <a:rPr lang="pl-PL" sz="1800" dirty="0"/>
              <a:t> from 4x4 to </a:t>
            </a:r>
            <a:r>
              <a:rPr lang="pl-PL" sz="1800" dirty="0" smtClean="0"/>
              <a:t>16)</a:t>
            </a:r>
            <a:br>
              <a:rPr lang="pl-PL" sz="1800" dirty="0" smtClean="0"/>
            </a:br>
            <a:r>
              <a:rPr lang="en-GB" sz="1800" dirty="0" smtClean="0"/>
              <a:t>and</a:t>
            </a:r>
            <a:r>
              <a:rPr lang="pl-PL" sz="1800" dirty="0" smtClean="0"/>
              <a:t> </a:t>
            </a:r>
            <a:r>
              <a:rPr lang="en-GB" sz="1800" dirty="0"/>
              <a:t>output</a:t>
            </a:r>
            <a:r>
              <a:rPr lang="pl-PL" sz="1800" dirty="0"/>
              <a:t> (from 2x2 to 4</a:t>
            </a:r>
            <a:r>
              <a:rPr lang="pl-PL" sz="1800" dirty="0" smtClean="0"/>
              <a:t>)</a:t>
            </a:r>
            <a:endParaRPr lang="en-GB" sz="1800" dirty="0"/>
          </a:p>
        </p:txBody>
      </p:sp>
      <p:pic>
        <p:nvPicPr>
          <p:cNvPr id="2056" name="Picture 8" descr="D:\Users\XNOTE\OneDrive - Uniwersytet Jagielloński\Backup_26.01\Dokumenty\Naukowe\AnalizaDanych\_WYKŁADY\NeuralNets_moje\_Materiały\no_padding_no_strid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27384"/>
            <a:ext cx="23241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miro.medium.com/max/400/1*0_oqO0AFZBigpBxPcJ7c_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998" y="1233487"/>
            <a:ext cx="3374266" cy="5651897"/>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p:cNvSpPr txBox="1"/>
          <p:nvPr/>
        </p:nvSpPr>
        <p:spPr>
          <a:xfrm>
            <a:off x="0" y="6608385"/>
            <a:ext cx="7596336" cy="276999"/>
          </a:xfrm>
          <a:prstGeom prst="rect">
            <a:avLst/>
          </a:prstGeom>
          <a:noFill/>
        </p:spPr>
        <p:txBody>
          <a:bodyPr wrap="square" rtlCol="0">
            <a:spAutoFit/>
          </a:bodyPr>
          <a:lstStyle/>
          <a:p>
            <a:r>
              <a:rPr lang="pl-PL" sz="1200" dirty="0" smtClean="0"/>
              <a:t>Source: </a:t>
            </a:r>
            <a:r>
              <a:rPr lang="en-GB" sz="1200" dirty="0" smtClean="0">
                <a:hlinkClick r:id="rId5"/>
              </a:rPr>
              <a:t>https</a:t>
            </a:r>
            <a:r>
              <a:rPr lang="en-GB" sz="1200" dirty="0">
                <a:hlinkClick r:id="rId5"/>
              </a:rPr>
              <a:t>://medium.com/activating-robotic-minds/up-sampling-with-transposed-convolution-9ae4f2df52d0</a:t>
            </a:r>
            <a:endParaRPr lang="en-GB" sz="1200" i="1" dirty="0"/>
          </a:p>
        </p:txBody>
      </p:sp>
    </p:spTree>
    <p:extLst>
      <p:ext uri="{BB962C8B-B14F-4D97-AF65-F5344CB8AC3E}">
        <p14:creationId xmlns:p14="http://schemas.microsoft.com/office/powerpoint/2010/main" val="31032565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miro.medium.com/max/400/1*0_oqO0AFZBigpBxPcJ7c_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998" y="1233487"/>
            <a:ext cx="3374266" cy="5651897"/>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51" y="2924944"/>
            <a:ext cx="5779125" cy="3356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ymbol zastępczy zawartości 1"/>
          <p:cNvSpPr>
            <a:spLocks noGrp="1"/>
          </p:cNvSpPr>
          <p:nvPr>
            <p:ph idx="1"/>
          </p:nvPr>
        </p:nvSpPr>
        <p:spPr>
          <a:xfrm>
            <a:off x="4067944" y="404664"/>
            <a:ext cx="4618856" cy="5721499"/>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Backpropagation</a:t>
            </a:r>
            <a:r>
              <a:rPr lang="pl-PL" sz="2800" dirty="0" smtClean="0"/>
              <a:t>?</a:t>
            </a:r>
            <a:endParaRPr lang="en-GB" sz="2800" dirty="0"/>
          </a:p>
        </p:txBody>
      </p:sp>
      <mc:AlternateContent xmlns:mc="http://schemas.openxmlformats.org/markup-compatibility/2006" xmlns:a14="http://schemas.microsoft.com/office/drawing/2010/main">
        <mc:Choice Requires="a14">
          <p:sp>
            <p:nvSpPr>
              <p:cNvPr id="6" name="Symbol zastępczy tekstu 5"/>
              <p:cNvSpPr>
                <a:spLocks noGrp="1"/>
              </p:cNvSpPr>
              <p:nvPr>
                <p:ph type="body" sz="half" idx="2"/>
              </p:nvPr>
            </p:nvSpPr>
            <p:spPr>
              <a:xfrm>
                <a:off x="457200" y="908720"/>
                <a:ext cx="6399212" cy="5217443"/>
              </a:xfrm>
            </p:spPr>
            <p:txBody>
              <a:bodyPr>
                <a:noAutofit/>
              </a:bodyPr>
              <a:lstStyle/>
              <a:p>
                <a:r>
                  <a:rPr lang="en-GB" sz="1800" dirty="0" smtClean="0"/>
                  <a:t>Convolution </a:t>
                </a:r>
                <a:r>
                  <a:rPr lang="en-GB" sz="1800" dirty="0"/>
                  <a:t>as a matrix operation</a:t>
                </a:r>
                <a:r>
                  <a:rPr lang="pl-PL" sz="1800" dirty="0"/>
                  <a:t>:</a:t>
                </a:r>
              </a:p>
              <a:p>
                <a:pPr marL="285750" indent="-285750">
                  <a:buFont typeface="Arial" panose="020B0604020202020204" pitchFamily="34" charset="0"/>
                  <a:buChar char="•"/>
                </a:pPr>
                <a:r>
                  <a:rPr lang="pl-PL" sz="1800" dirty="0" err="1"/>
                  <a:t>vectorise</a:t>
                </a:r>
                <a:r>
                  <a:rPr lang="pl-PL" sz="1800" dirty="0"/>
                  <a:t> </a:t>
                </a:r>
                <a:r>
                  <a:rPr lang="en-GB" sz="1800" dirty="0"/>
                  <a:t>the input </a:t>
                </a:r>
                <a:r>
                  <a:rPr lang="pl-PL" sz="1800" dirty="0"/>
                  <a:t>(</a:t>
                </a:r>
                <a:r>
                  <a:rPr lang="pl-PL" sz="1800" dirty="0" err="1"/>
                  <a:t>reshape</a:t>
                </a:r>
                <a:r>
                  <a:rPr lang="pl-PL" sz="1800" dirty="0"/>
                  <a:t> from 4x4 to </a:t>
                </a:r>
                <a:r>
                  <a:rPr lang="pl-PL" sz="1800" dirty="0" smtClean="0"/>
                  <a:t>16)</a:t>
                </a:r>
                <a:br>
                  <a:rPr lang="pl-PL" sz="1800" dirty="0" smtClean="0"/>
                </a:br>
                <a:r>
                  <a:rPr lang="en-GB" sz="1800" dirty="0" smtClean="0"/>
                  <a:t>and</a:t>
                </a:r>
                <a:r>
                  <a:rPr lang="pl-PL" sz="1800" dirty="0" smtClean="0"/>
                  <a:t> </a:t>
                </a:r>
                <a:r>
                  <a:rPr lang="en-GB" sz="1800" dirty="0"/>
                  <a:t>output</a:t>
                </a:r>
                <a:r>
                  <a:rPr lang="pl-PL" sz="1800" dirty="0"/>
                  <a:t> (from 2x2 to 4)</a:t>
                </a:r>
                <a:endParaRPr lang="en-GB" sz="1800" dirty="0"/>
              </a:p>
              <a:p>
                <a:pPr marL="285750" indent="-285750">
                  <a:buFont typeface="Arial" panose="020B0604020202020204" pitchFamily="34" charset="0"/>
                  <a:buChar char="•"/>
                </a:pPr>
                <a:r>
                  <a:rPr lang="en-GB" sz="1800" dirty="0" smtClean="0"/>
                  <a:t>non-zero </a:t>
                </a:r>
                <a:r>
                  <a:rPr lang="en-GB" sz="1800" dirty="0"/>
                  <a:t>elements</a:t>
                </a:r>
                <a:r>
                  <a:rPr lang="pl-PL" sz="1800" dirty="0"/>
                  <a:t> </a:t>
                </a:r>
                <a:r>
                  <a:rPr lang="pl-PL" sz="1800" dirty="0" err="1"/>
                  <a:t>are</a:t>
                </a:r>
                <a:r>
                  <a:rPr lang="pl-PL" sz="1800" dirty="0"/>
                  <a:t> </a:t>
                </a:r>
                <a:r>
                  <a:rPr lang="pl-PL" sz="1800" dirty="0" err="1"/>
                  <a:t>kernel</a:t>
                </a:r>
                <a:r>
                  <a:rPr lang="pl-PL" sz="1800" dirty="0"/>
                  <a:t> </a:t>
                </a:r>
                <a:r>
                  <a:rPr lang="pl-PL" sz="1800" dirty="0" err="1"/>
                  <a:t>weights</a:t>
                </a:r>
                <a:r>
                  <a:rPr lang="pl-PL" sz="1800" dirty="0"/>
                  <a:t> </a:t>
                </a:r>
                <a14:m>
                  <m:oMath xmlns:m="http://schemas.openxmlformats.org/officeDocument/2006/math">
                    <m:sSub>
                      <m:sSubPr>
                        <m:ctrlPr>
                          <a:rPr lang="pl-PL" sz="1800" i="1">
                            <a:latin typeface="Cambria Math"/>
                          </a:rPr>
                        </m:ctrlPr>
                      </m:sSubPr>
                      <m:e>
                        <m:r>
                          <a:rPr lang="pl-PL" sz="1800" i="1">
                            <a:latin typeface="Cambria Math"/>
                          </a:rPr>
                          <m:t>𝑤</m:t>
                        </m:r>
                      </m:e>
                      <m:sub>
                        <m:r>
                          <a:rPr lang="pl-PL" sz="1800" i="1">
                            <a:latin typeface="Cambria Math"/>
                          </a:rPr>
                          <m:t>𝑖𝑗</m:t>
                        </m:r>
                      </m:sub>
                    </m:sSub>
                  </m:oMath>
                </a14:m>
                <a:r>
                  <a:rPr lang="pl-PL" sz="1800" dirty="0" smtClean="0"/>
                  <a:t/>
                </a:r>
                <a:br>
                  <a:rPr lang="pl-PL" sz="1800" dirty="0" smtClean="0"/>
                </a:br>
                <a:r>
                  <a:rPr lang="en-GB" sz="1800" dirty="0" smtClean="0"/>
                  <a:t>(</a:t>
                </a:r>
                <a:r>
                  <a:rPr lang="en-GB" sz="1800" dirty="0"/>
                  <a:t>with </a:t>
                </a:r>
                <a:r>
                  <a:rPr lang="en-GB" sz="1800" i="1" dirty="0" err="1"/>
                  <a:t>i</a:t>
                </a:r>
                <a:r>
                  <a:rPr lang="en-GB" sz="1800" i="1" dirty="0"/>
                  <a:t> </a:t>
                </a:r>
                <a:r>
                  <a:rPr lang="en-GB" sz="1800" dirty="0"/>
                  <a:t>and </a:t>
                </a:r>
                <a:r>
                  <a:rPr lang="en-GB" sz="1800" i="1" dirty="0"/>
                  <a:t>j </a:t>
                </a:r>
                <a:r>
                  <a:rPr lang="en-GB" sz="1800" dirty="0"/>
                  <a:t>being the row and column</a:t>
                </a:r>
                <a:r>
                  <a:rPr lang="pl-PL" sz="1800" dirty="0"/>
                  <a:t> </a:t>
                </a:r>
                <a:r>
                  <a:rPr lang="en-GB" sz="1800" dirty="0"/>
                  <a:t>of the kernel</a:t>
                </a:r>
                <a:r>
                  <a:rPr lang="en-GB" sz="1800" dirty="0" smtClean="0"/>
                  <a:t>)</a:t>
                </a:r>
                <a:endParaRPr lang="pl-PL" sz="1800" dirty="0" smtClean="0"/>
              </a:p>
            </p:txBody>
          </p:sp>
        </mc:Choice>
        <mc:Fallback xmlns="">
          <p:sp>
            <p:nvSpPr>
              <p:cNvPr id="6" name="Symbol zastępczy tekstu 5"/>
              <p:cNvSpPr>
                <a:spLocks noGrp="1" noRot="1" noChangeAspect="1" noMove="1" noResize="1" noEditPoints="1" noAdjustHandles="1" noChangeArrowheads="1" noChangeShapeType="1" noTextEdit="1"/>
              </p:cNvSpPr>
              <p:nvPr>
                <p:ph type="body" sz="half" idx="2"/>
              </p:nvPr>
            </p:nvSpPr>
            <p:spPr>
              <a:xfrm>
                <a:off x="457200" y="908720"/>
                <a:ext cx="6399212" cy="5217443"/>
              </a:xfrm>
              <a:blipFill rotWithShape="1">
                <a:blip r:embed="rId5"/>
                <a:stretch>
                  <a:fillRect l="-762" t="-584"/>
                </a:stretch>
              </a:blipFill>
            </p:spPr>
            <p:txBody>
              <a:bodyPr/>
              <a:lstStyle/>
              <a:p>
                <a:r>
                  <a:rPr lang="en-GB">
                    <a:noFill/>
                  </a:rPr>
                  <a:t> </a:t>
                </a:r>
              </a:p>
            </p:txBody>
          </p:sp>
        </mc:Fallback>
      </mc:AlternateContent>
      <p:pic>
        <p:nvPicPr>
          <p:cNvPr id="2056" name="Picture 8" descr="D:\Users\XNOTE\OneDrive - Uniwersytet Jagielloński\Backup_26.01\Dokumenty\Naukowe\AnalizaDanych\_WYKŁADY\NeuralNets_moje\_Materiały\no_padding_no_strides.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856412" y="-27384"/>
            <a:ext cx="2324100" cy="2466975"/>
          </a:xfrm>
          <a:prstGeom prst="rect">
            <a:avLst/>
          </a:prstGeom>
          <a:noFill/>
          <a:extLst>
            <a:ext uri="{909E8E84-426E-40DD-AFC4-6F175D3DCCD1}">
              <a14:hiddenFill xmlns:a14="http://schemas.microsoft.com/office/drawing/2010/main">
                <a:solidFill>
                  <a:srgbClr val="FFFFFF"/>
                </a:solidFill>
              </a14:hiddenFill>
            </a:ext>
          </a:extLst>
        </p:spPr>
      </p:pic>
      <p:sp>
        <p:nvSpPr>
          <p:cNvPr id="9" name="pole tekstowe 8"/>
          <p:cNvSpPr txBox="1"/>
          <p:nvPr/>
        </p:nvSpPr>
        <p:spPr>
          <a:xfrm>
            <a:off x="0" y="6608385"/>
            <a:ext cx="7596336" cy="276999"/>
          </a:xfrm>
          <a:prstGeom prst="rect">
            <a:avLst/>
          </a:prstGeom>
          <a:noFill/>
        </p:spPr>
        <p:txBody>
          <a:bodyPr wrap="square" rtlCol="0">
            <a:spAutoFit/>
          </a:bodyPr>
          <a:lstStyle/>
          <a:p>
            <a:r>
              <a:rPr lang="pl-PL" sz="1200" dirty="0" smtClean="0"/>
              <a:t>Source: </a:t>
            </a:r>
            <a:r>
              <a:rPr lang="en-GB" sz="1200" dirty="0" smtClean="0">
                <a:hlinkClick r:id="rId7"/>
              </a:rPr>
              <a:t>https</a:t>
            </a:r>
            <a:r>
              <a:rPr lang="en-GB" sz="1200" dirty="0">
                <a:hlinkClick r:id="rId7"/>
              </a:rPr>
              <a:t>://medium.com/activating-robotic-minds/up-sampling-with-transposed-convolution-9ae4f2df52d0</a:t>
            </a:r>
            <a:endParaRPr lang="en-GB" sz="1200" i="1" dirty="0"/>
          </a:p>
        </p:txBody>
      </p:sp>
    </p:spTree>
    <p:extLst>
      <p:ext uri="{BB962C8B-B14F-4D97-AF65-F5344CB8AC3E}">
        <p14:creationId xmlns:p14="http://schemas.microsoft.com/office/powerpoint/2010/main" val="7309433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Users\XNOTE\OneDrive - Uniwersytet Jagielloński\Backup_26.01\Dokumenty\Naukowe\AnalizaDanych\_WYKŁADY\NeuralNets_moje\_Materiały\conv_matr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12776"/>
            <a:ext cx="7560840" cy="4964951"/>
          </a:xfrm>
          <a:prstGeom prst="rect">
            <a:avLst/>
          </a:prstGeom>
          <a:noFill/>
          <a:extLst>
            <a:ext uri="{909E8E84-426E-40DD-AFC4-6F175D3DCCD1}">
              <a14:hiddenFill xmlns:a14="http://schemas.microsoft.com/office/drawing/2010/main">
                <a:solidFill>
                  <a:srgbClr val="FFFFFF"/>
                </a:solidFill>
              </a14:hiddenFill>
            </a:ext>
          </a:extLst>
        </p:spPr>
      </p:pic>
      <p:sp>
        <p:nvSpPr>
          <p:cNvPr id="5" name="Tytuł 4"/>
          <p:cNvSpPr>
            <a:spLocks noGrp="1"/>
          </p:cNvSpPr>
          <p:nvPr>
            <p:ph type="title"/>
          </p:nvPr>
        </p:nvSpPr>
        <p:spPr>
          <a:xfrm>
            <a:off x="457200" y="273050"/>
            <a:ext cx="3008313" cy="635670"/>
          </a:xfrm>
        </p:spPr>
        <p:txBody>
          <a:bodyPr>
            <a:normAutofit/>
          </a:bodyPr>
          <a:lstStyle/>
          <a:p>
            <a:r>
              <a:rPr lang="pl-PL" sz="2800" dirty="0" err="1" smtClean="0"/>
              <a:t>Backpropagation</a:t>
            </a:r>
            <a:r>
              <a:rPr lang="pl-PL" sz="2800" dirty="0" smtClean="0"/>
              <a:t>?</a:t>
            </a:r>
            <a:endParaRPr lang="en-GB" sz="2800" dirty="0"/>
          </a:p>
        </p:txBody>
      </p:sp>
      <mc:AlternateContent xmlns:mc="http://schemas.openxmlformats.org/markup-compatibility/2006" xmlns:a14="http://schemas.microsoft.com/office/drawing/2010/main">
        <mc:Choice Requires="a14">
          <p:sp>
            <p:nvSpPr>
              <p:cNvPr id="6" name="Symbol zastępczy tekstu 5"/>
              <p:cNvSpPr>
                <a:spLocks noGrp="1"/>
              </p:cNvSpPr>
              <p:nvPr>
                <p:ph type="body" sz="half" idx="2"/>
              </p:nvPr>
            </p:nvSpPr>
            <p:spPr>
              <a:xfrm>
                <a:off x="457200" y="908720"/>
                <a:ext cx="6399212" cy="5217443"/>
              </a:xfrm>
            </p:spPr>
            <p:txBody>
              <a:bodyPr>
                <a:noAutofit/>
              </a:bodyPr>
              <a:lstStyle/>
              <a:p>
                <a:r>
                  <a:rPr lang="en-GB" sz="1800" dirty="0" smtClean="0"/>
                  <a:t>Convolution </a:t>
                </a:r>
                <a:r>
                  <a:rPr lang="en-GB" sz="1800" dirty="0"/>
                  <a:t>as a matrix operation</a:t>
                </a:r>
                <a:r>
                  <a:rPr lang="pl-PL" sz="1800" dirty="0"/>
                  <a:t>:</a:t>
                </a:r>
              </a:p>
              <a:p>
                <a:pPr marL="285750" indent="-285750">
                  <a:buFont typeface="Arial" panose="020B0604020202020204" pitchFamily="34" charset="0"/>
                  <a:buChar char="•"/>
                </a:pPr>
                <a:r>
                  <a:rPr lang="pl-PL" sz="1800" dirty="0" err="1"/>
                  <a:t>vectorise</a:t>
                </a:r>
                <a:r>
                  <a:rPr lang="pl-PL" sz="1800" dirty="0"/>
                  <a:t> </a:t>
                </a:r>
                <a:r>
                  <a:rPr lang="en-GB" sz="1800" dirty="0"/>
                  <a:t>the input </a:t>
                </a:r>
                <a:r>
                  <a:rPr lang="pl-PL" sz="1800" dirty="0"/>
                  <a:t>(</a:t>
                </a:r>
                <a:r>
                  <a:rPr lang="pl-PL" sz="1800" dirty="0" err="1"/>
                  <a:t>reshape</a:t>
                </a:r>
                <a:r>
                  <a:rPr lang="pl-PL" sz="1800" dirty="0"/>
                  <a:t> from 4x4 to </a:t>
                </a:r>
                <a:r>
                  <a:rPr lang="pl-PL" sz="1800" dirty="0" smtClean="0"/>
                  <a:t>16)</a:t>
                </a:r>
                <a:br>
                  <a:rPr lang="pl-PL" sz="1800" dirty="0" smtClean="0"/>
                </a:br>
                <a:r>
                  <a:rPr lang="en-GB" sz="1800" dirty="0" smtClean="0"/>
                  <a:t>and</a:t>
                </a:r>
                <a:r>
                  <a:rPr lang="pl-PL" sz="1800" dirty="0" smtClean="0"/>
                  <a:t> </a:t>
                </a:r>
                <a:r>
                  <a:rPr lang="en-GB" sz="1800" dirty="0"/>
                  <a:t>output</a:t>
                </a:r>
                <a:r>
                  <a:rPr lang="pl-PL" sz="1800" dirty="0"/>
                  <a:t> (from 2x2 to 4)</a:t>
                </a:r>
                <a:endParaRPr lang="en-GB" sz="1800" dirty="0"/>
              </a:p>
              <a:p>
                <a:pPr marL="285750" indent="-285750">
                  <a:buFont typeface="Arial" panose="020B0604020202020204" pitchFamily="34" charset="0"/>
                  <a:buChar char="•"/>
                </a:pPr>
                <a:r>
                  <a:rPr lang="en-GB" sz="1800" dirty="0" smtClean="0"/>
                  <a:t>non-zero </a:t>
                </a:r>
                <a:r>
                  <a:rPr lang="en-GB" sz="1800" dirty="0"/>
                  <a:t>elements</a:t>
                </a:r>
                <a:r>
                  <a:rPr lang="pl-PL" sz="1800" dirty="0"/>
                  <a:t> </a:t>
                </a:r>
                <a:r>
                  <a:rPr lang="pl-PL" sz="1800" dirty="0" err="1"/>
                  <a:t>are</a:t>
                </a:r>
                <a:r>
                  <a:rPr lang="pl-PL" sz="1800" dirty="0"/>
                  <a:t> </a:t>
                </a:r>
                <a:r>
                  <a:rPr lang="pl-PL" sz="1800" dirty="0" err="1"/>
                  <a:t>kernel</a:t>
                </a:r>
                <a:r>
                  <a:rPr lang="pl-PL" sz="1800" dirty="0"/>
                  <a:t> </a:t>
                </a:r>
                <a:r>
                  <a:rPr lang="pl-PL" sz="1800" dirty="0" err="1"/>
                  <a:t>weights</a:t>
                </a:r>
                <a:r>
                  <a:rPr lang="pl-PL" sz="1800" dirty="0"/>
                  <a:t> </a:t>
                </a:r>
                <a14:m>
                  <m:oMath xmlns:m="http://schemas.openxmlformats.org/officeDocument/2006/math">
                    <m:sSub>
                      <m:sSubPr>
                        <m:ctrlPr>
                          <a:rPr lang="pl-PL" sz="1800" i="1">
                            <a:latin typeface="Cambria Math"/>
                          </a:rPr>
                        </m:ctrlPr>
                      </m:sSubPr>
                      <m:e>
                        <m:r>
                          <a:rPr lang="pl-PL" sz="1800" i="1">
                            <a:latin typeface="Cambria Math"/>
                          </a:rPr>
                          <m:t>𝑤</m:t>
                        </m:r>
                      </m:e>
                      <m:sub>
                        <m:r>
                          <a:rPr lang="pl-PL" sz="1800" i="1">
                            <a:latin typeface="Cambria Math"/>
                          </a:rPr>
                          <m:t>𝑖𝑗</m:t>
                        </m:r>
                      </m:sub>
                    </m:sSub>
                  </m:oMath>
                </a14:m>
                <a:r>
                  <a:rPr lang="pl-PL" sz="1800" dirty="0" smtClean="0"/>
                  <a:t/>
                </a:r>
                <a:br>
                  <a:rPr lang="pl-PL" sz="1800" dirty="0" smtClean="0"/>
                </a:br>
                <a:r>
                  <a:rPr lang="en-GB" sz="1800" dirty="0" smtClean="0"/>
                  <a:t>(</a:t>
                </a:r>
                <a:r>
                  <a:rPr lang="en-GB" sz="1800" dirty="0"/>
                  <a:t>with </a:t>
                </a:r>
                <a:r>
                  <a:rPr lang="en-GB" sz="1800" i="1" dirty="0" err="1"/>
                  <a:t>i</a:t>
                </a:r>
                <a:r>
                  <a:rPr lang="en-GB" sz="1800" i="1" dirty="0"/>
                  <a:t> </a:t>
                </a:r>
                <a:r>
                  <a:rPr lang="en-GB" sz="1800" dirty="0"/>
                  <a:t>and </a:t>
                </a:r>
                <a:r>
                  <a:rPr lang="en-GB" sz="1800" i="1" dirty="0"/>
                  <a:t>j </a:t>
                </a:r>
                <a:r>
                  <a:rPr lang="en-GB" sz="1800" dirty="0"/>
                  <a:t>being the row and column</a:t>
                </a:r>
                <a:r>
                  <a:rPr lang="pl-PL" sz="1800" dirty="0"/>
                  <a:t> </a:t>
                </a:r>
                <a:r>
                  <a:rPr lang="en-GB" sz="1800" dirty="0"/>
                  <a:t>of the kernel</a:t>
                </a:r>
                <a:r>
                  <a:rPr lang="en-GB" sz="1800" dirty="0" smtClean="0"/>
                  <a:t>)</a:t>
                </a:r>
                <a:endParaRPr lang="pl-PL" sz="1800" dirty="0" smtClean="0"/>
              </a:p>
              <a:p>
                <a:pPr marL="285750" indent="-285750">
                  <a:buFont typeface="Arial" panose="020B0604020202020204" pitchFamily="34" charset="0"/>
                  <a:buChar char="•"/>
                </a:pPr>
                <a:r>
                  <a:rPr lang="en-GB" sz="1800" dirty="0"/>
                  <a:t>convolution represented as a sparse matrix</a:t>
                </a:r>
                <a:r>
                  <a:rPr lang="pl-PL" sz="1800" dirty="0"/>
                  <a:t> </a:t>
                </a:r>
                <a14:m>
                  <m:oMath xmlns:m="http://schemas.openxmlformats.org/officeDocument/2006/math">
                    <m:sSup>
                      <m:sSupPr>
                        <m:ctrlPr>
                          <a:rPr lang="pl-PL" sz="1800" i="1">
                            <a:latin typeface="Cambria Math"/>
                          </a:rPr>
                        </m:ctrlPr>
                      </m:sSupPr>
                      <m:e>
                        <m:r>
                          <a:rPr lang="pl-PL" sz="1800" b="1" i="1">
                            <a:latin typeface="Cambria Math"/>
                          </a:rPr>
                          <m:t>𝑪</m:t>
                        </m:r>
                      </m:e>
                      <m:sup/>
                    </m:sSup>
                  </m:oMath>
                </a14:m>
                <a:endParaRPr lang="pl-PL" sz="1800" b="1" i="1" dirty="0"/>
              </a:p>
              <a:p>
                <a:pPr marL="285750" indent="-285750">
                  <a:buFont typeface="Arial" panose="020B0604020202020204" pitchFamily="34" charset="0"/>
                  <a:buChar char="•"/>
                </a:pPr>
                <a:endParaRPr lang="pl-PL" sz="1800" dirty="0" smtClean="0"/>
              </a:p>
            </p:txBody>
          </p:sp>
        </mc:Choice>
        <mc:Fallback xmlns="">
          <p:sp>
            <p:nvSpPr>
              <p:cNvPr id="6" name="Symbol zastępczy tekstu 5"/>
              <p:cNvSpPr>
                <a:spLocks noGrp="1" noRot="1" noChangeAspect="1" noMove="1" noResize="1" noEditPoints="1" noAdjustHandles="1" noChangeArrowheads="1" noChangeShapeType="1" noTextEdit="1"/>
              </p:cNvSpPr>
              <p:nvPr>
                <p:ph type="body" sz="half" idx="2"/>
              </p:nvPr>
            </p:nvSpPr>
            <p:spPr>
              <a:xfrm>
                <a:off x="457200" y="908720"/>
                <a:ext cx="6399212" cy="5217443"/>
              </a:xfrm>
              <a:blipFill rotWithShape="1">
                <a:blip r:embed="rId4"/>
                <a:stretch>
                  <a:fillRect l="-762" t="-584"/>
                </a:stretch>
              </a:blipFill>
            </p:spPr>
            <p:txBody>
              <a:bodyPr/>
              <a:lstStyle/>
              <a:p>
                <a:r>
                  <a:rPr lang="en-GB">
                    <a:noFill/>
                  </a:rPr>
                  <a:t> </a:t>
                </a:r>
              </a:p>
            </p:txBody>
          </p:sp>
        </mc:Fallback>
      </mc:AlternateContent>
      <p:pic>
        <p:nvPicPr>
          <p:cNvPr id="2056" name="Picture 8" descr="D:\Users\XNOTE\OneDrive - Uniwersytet Jagielloński\Backup_26.01\Dokumenty\Naukowe\AnalizaDanych\_WYKŁADY\NeuralNets_moje\_Materiały\no_padding_no_strides.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56412" y="-27384"/>
            <a:ext cx="2324100" cy="2466975"/>
          </a:xfrm>
          <a:prstGeom prst="rect">
            <a:avLst/>
          </a:prstGeom>
          <a:noFill/>
          <a:extLst>
            <a:ext uri="{909E8E84-426E-40DD-AFC4-6F175D3DCCD1}">
              <a14:hiddenFill xmlns:a14="http://schemas.microsoft.com/office/drawing/2010/main">
                <a:solidFill>
                  <a:srgbClr val="FFFFFF"/>
                </a:solidFill>
              </a14:hiddenFill>
            </a:ext>
          </a:extLst>
        </p:spPr>
      </p:pic>
      <p:sp>
        <p:nvSpPr>
          <p:cNvPr id="10" name="pole tekstowe 9"/>
          <p:cNvSpPr txBox="1"/>
          <p:nvPr/>
        </p:nvSpPr>
        <p:spPr>
          <a:xfrm>
            <a:off x="0" y="6608385"/>
            <a:ext cx="7596336" cy="276999"/>
          </a:xfrm>
          <a:prstGeom prst="rect">
            <a:avLst/>
          </a:prstGeom>
          <a:noFill/>
        </p:spPr>
        <p:txBody>
          <a:bodyPr wrap="square" rtlCol="0">
            <a:spAutoFit/>
          </a:bodyPr>
          <a:lstStyle/>
          <a:p>
            <a:r>
              <a:rPr lang="pl-PL" sz="1200" dirty="0" smtClean="0"/>
              <a:t>Source: </a:t>
            </a:r>
            <a:r>
              <a:rPr lang="en-GB" sz="1200" dirty="0" smtClean="0">
                <a:hlinkClick r:id="rId6"/>
              </a:rPr>
              <a:t>https</a:t>
            </a:r>
            <a:r>
              <a:rPr lang="en-GB" sz="1200" dirty="0">
                <a:hlinkClick r:id="rId6"/>
              </a:rPr>
              <a:t>://medium.com/activating-robotic-minds/up-sampling-with-transposed-convolution-9ae4f2df52d0</a:t>
            </a:r>
            <a:endParaRPr lang="en-GB" sz="1200" i="1" dirty="0"/>
          </a:p>
        </p:txBody>
      </p:sp>
    </p:spTree>
    <p:extLst>
      <p:ext uri="{BB962C8B-B14F-4D97-AF65-F5344CB8AC3E}">
        <p14:creationId xmlns:p14="http://schemas.microsoft.com/office/powerpoint/2010/main" val="22945903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Users\XNOTE\OneDrive - Uniwersytet Jagielloński\Backup_26.01\Dokumenty\Naukowe\AnalizaDanych\_WYKŁADY\NeuralNets_moje\_Materiały\conv_matrix_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735" y="1124743"/>
            <a:ext cx="4318054" cy="5402029"/>
          </a:xfrm>
          <a:prstGeom prst="rect">
            <a:avLst/>
          </a:prstGeom>
          <a:noFill/>
          <a:extLst>
            <a:ext uri="{909E8E84-426E-40DD-AFC4-6F175D3DCCD1}">
              <a14:hiddenFill xmlns:a14="http://schemas.microsoft.com/office/drawing/2010/main">
                <a:solidFill>
                  <a:srgbClr val="FFFFFF"/>
                </a:solidFill>
              </a14:hiddenFill>
            </a:ext>
          </a:extLst>
        </p:spPr>
      </p:pic>
      <p:sp>
        <p:nvSpPr>
          <p:cNvPr id="5" name="Tytuł 4"/>
          <p:cNvSpPr>
            <a:spLocks noGrp="1"/>
          </p:cNvSpPr>
          <p:nvPr>
            <p:ph type="title"/>
          </p:nvPr>
        </p:nvSpPr>
        <p:spPr>
          <a:xfrm>
            <a:off x="457200" y="273050"/>
            <a:ext cx="3008313" cy="635670"/>
          </a:xfrm>
        </p:spPr>
        <p:txBody>
          <a:bodyPr>
            <a:normAutofit/>
          </a:bodyPr>
          <a:lstStyle/>
          <a:p>
            <a:r>
              <a:rPr lang="pl-PL" sz="2800" dirty="0" err="1" smtClean="0"/>
              <a:t>Backpropagation</a:t>
            </a:r>
            <a:r>
              <a:rPr lang="pl-PL" sz="2800" dirty="0" smtClean="0"/>
              <a:t>?</a:t>
            </a:r>
            <a:endParaRPr lang="en-GB" sz="2800" dirty="0"/>
          </a:p>
        </p:txBody>
      </p:sp>
      <mc:AlternateContent xmlns:mc="http://schemas.openxmlformats.org/markup-compatibility/2006" xmlns:a14="http://schemas.microsoft.com/office/drawing/2010/main">
        <mc:Choice Requires="a14">
          <p:sp>
            <p:nvSpPr>
              <p:cNvPr id="6" name="Symbol zastępczy tekstu 5"/>
              <p:cNvSpPr>
                <a:spLocks noGrp="1"/>
              </p:cNvSpPr>
              <p:nvPr>
                <p:ph type="body" sz="half" idx="2"/>
              </p:nvPr>
            </p:nvSpPr>
            <p:spPr>
              <a:xfrm>
                <a:off x="457200" y="908720"/>
                <a:ext cx="6399212" cy="5217443"/>
              </a:xfrm>
            </p:spPr>
            <p:txBody>
              <a:bodyPr>
                <a:noAutofit/>
              </a:bodyPr>
              <a:lstStyle/>
              <a:p>
                <a:r>
                  <a:rPr lang="en-GB" sz="1800" dirty="0" smtClean="0"/>
                  <a:t>Convolution </a:t>
                </a:r>
                <a:r>
                  <a:rPr lang="en-GB" sz="1800" dirty="0"/>
                  <a:t>as a matrix operation</a:t>
                </a:r>
                <a:r>
                  <a:rPr lang="pl-PL" sz="1800" dirty="0"/>
                  <a:t>:</a:t>
                </a:r>
              </a:p>
              <a:p>
                <a:pPr marL="285750" indent="-285750">
                  <a:buFont typeface="Arial" panose="020B0604020202020204" pitchFamily="34" charset="0"/>
                  <a:buChar char="•"/>
                </a:pPr>
                <a:r>
                  <a:rPr lang="pl-PL" sz="1800" dirty="0" err="1"/>
                  <a:t>vectorise</a:t>
                </a:r>
                <a:r>
                  <a:rPr lang="pl-PL" sz="1800" dirty="0"/>
                  <a:t> </a:t>
                </a:r>
                <a:r>
                  <a:rPr lang="en-GB" sz="1800" dirty="0"/>
                  <a:t>the input </a:t>
                </a:r>
                <a:r>
                  <a:rPr lang="pl-PL" sz="1800" dirty="0"/>
                  <a:t>(</a:t>
                </a:r>
                <a:r>
                  <a:rPr lang="pl-PL" sz="1800" dirty="0" err="1"/>
                  <a:t>reshape</a:t>
                </a:r>
                <a:r>
                  <a:rPr lang="pl-PL" sz="1800" dirty="0"/>
                  <a:t> from 4x4 to 16)</a:t>
                </a:r>
                <a:br>
                  <a:rPr lang="pl-PL" sz="1800" dirty="0"/>
                </a:br>
                <a:r>
                  <a:rPr lang="en-GB" sz="1800" dirty="0"/>
                  <a:t>and</a:t>
                </a:r>
                <a:r>
                  <a:rPr lang="pl-PL" sz="1800" dirty="0"/>
                  <a:t> </a:t>
                </a:r>
                <a:r>
                  <a:rPr lang="en-GB" sz="1800" dirty="0"/>
                  <a:t>output</a:t>
                </a:r>
                <a:r>
                  <a:rPr lang="pl-PL" sz="1800" dirty="0"/>
                  <a:t> (from 2x2 to 4)</a:t>
                </a:r>
                <a:endParaRPr lang="en-GB" sz="1800" dirty="0"/>
              </a:p>
              <a:p>
                <a:pPr marL="285750" indent="-285750">
                  <a:buFont typeface="Arial" panose="020B0604020202020204" pitchFamily="34" charset="0"/>
                  <a:buChar char="•"/>
                </a:pPr>
                <a:r>
                  <a:rPr lang="en-GB" sz="1800" dirty="0"/>
                  <a:t>non-zero elements</a:t>
                </a:r>
                <a:r>
                  <a:rPr lang="pl-PL" sz="1800" dirty="0"/>
                  <a:t> </a:t>
                </a:r>
                <a:r>
                  <a:rPr lang="pl-PL" sz="1800" dirty="0" err="1"/>
                  <a:t>are</a:t>
                </a:r>
                <a:r>
                  <a:rPr lang="pl-PL" sz="1800" dirty="0"/>
                  <a:t> </a:t>
                </a:r>
                <a:r>
                  <a:rPr lang="pl-PL" sz="1800" dirty="0" err="1"/>
                  <a:t>kernel</a:t>
                </a:r>
                <a:r>
                  <a:rPr lang="pl-PL" sz="1800" dirty="0"/>
                  <a:t> </a:t>
                </a:r>
                <a:r>
                  <a:rPr lang="pl-PL" sz="1800" dirty="0" err="1"/>
                  <a:t>weights</a:t>
                </a:r>
                <a:r>
                  <a:rPr lang="pl-PL" sz="1800" dirty="0"/>
                  <a:t> </a:t>
                </a:r>
                <a14:m>
                  <m:oMath xmlns:m="http://schemas.openxmlformats.org/officeDocument/2006/math">
                    <m:sSub>
                      <m:sSubPr>
                        <m:ctrlPr>
                          <a:rPr lang="pl-PL" sz="1800" i="1">
                            <a:latin typeface="Cambria Math"/>
                          </a:rPr>
                        </m:ctrlPr>
                      </m:sSubPr>
                      <m:e>
                        <m:r>
                          <a:rPr lang="pl-PL" sz="1800" i="1">
                            <a:latin typeface="Cambria Math"/>
                          </a:rPr>
                          <m:t>𝑤</m:t>
                        </m:r>
                      </m:e>
                      <m:sub>
                        <m:r>
                          <a:rPr lang="pl-PL" sz="1800" i="1">
                            <a:latin typeface="Cambria Math"/>
                          </a:rPr>
                          <m:t>𝑖𝑗</m:t>
                        </m:r>
                      </m:sub>
                    </m:sSub>
                  </m:oMath>
                </a14:m>
                <a:r>
                  <a:rPr lang="pl-PL" sz="1800" dirty="0"/>
                  <a:t/>
                </a:r>
                <a:br>
                  <a:rPr lang="pl-PL" sz="1800" dirty="0"/>
                </a:br>
                <a:r>
                  <a:rPr lang="en-GB" sz="1800" dirty="0"/>
                  <a:t>(with </a:t>
                </a:r>
                <a:r>
                  <a:rPr lang="en-GB" sz="1800" i="1" dirty="0" err="1"/>
                  <a:t>i</a:t>
                </a:r>
                <a:r>
                  <a:rPr lang="en-GB" sz="1800" i="1" dirty="0"/>
                  <a:t> </a:t>
                </a:r>
                <a:r>
                  <a:rPr lang="en-GB" sz="1800" dirty="0"/>
                  <a:t>and </a:t>
                </a:r>
                <a:r>
                  <a:rPr lang="en-GB" sz="1800" i="1" dirty="0"/>
                  <a:t>j </a:t>
                </a:r>
                <a:r>
                  <a:rPr lang="en-GB" sz="1800" dirty="0"/>
                  <a:t>being the row and </a:t>
                </a:r>
                <a:r>
                  <a:rPr lang="en-GB" sz="1800" dirty="0" smtClean="0"/>
                  <a:t>column)</a:t>
                </a:r>
                <a:endParaRPr lang="pl-PL" sz="1800" dirty="0"/>
              </a:p>
              <a:p>
                <a:pPr marL="285750" indent="-285750">
                  <a:buFont typeface="Arial" panose="020B0604020202020204" pitchFamily="34" charset="0"/>
                  <a:buChar char="•"/>
                </a:pPr>
                <a:r>
                  <a:rPr lang="en-GB" sz="1800" dirty="0"/>
                  <a:t>convolution represented as a sparse matrix</a:t>
                </a:r>
                <a:r>
                  <a:rPr lang="pl-PL" sz="1800" dirty="0"/>
                  <a:t> </a:t>
                </a:r>
                <a14:m>
                  <m:oMath xmlns:m="http://schemas.openxmlformats.org/officeDocument/2006/math">
                    <m:sSup>
                      <m:sSupPr>
                        <m:ctrlPr>
                          <a:rPr lang="pl-PL" sz="1800" i="1">
                            <a:latin typeface="Cambria Math"/>
                          </a:rPr>
                        </m:ctrlPr>
                      </m:sSupPr>
                      <m:e>
                        <m:r>
                          <a:rPr lang="pl-PL" sz="1800" b="1" i="1">
                            <a:latin typeface="Cambria Math"/>
                          </a:rPr>
                          <m:t>𝑪</m:t>
                        </m:r>
                      </m:e>
                      <m:sup/>
                    </m:sSup>
                  </m:oMath>
                </a14:m>
                <a:endParaRPr lang="pl-PL" sz="1800" b="1" dirty="0" smtClean="0"/>
              </a:p>
              <a:p>
                <a:pPr marL="285750" indent="-285750">
                  <a:buFont typeface="Arial" panose="020B0604020202020204" pitchFamily="34" charset="0"/>
                  <a:buChar char="•"/>
                </a:pPr>
                <a:r>
                  <a:rPr lang="pl-PL" sz="1800" dirty="0" smtClean="0"/>
                  <a:t>b</a:t>
                </a:r>
                <a:r>
                  <a:rPr lang="en-GB" sz="1800" dirty="0" err="1" smtClean="0"/>
                  <a:t>ackpropagate</a:t>
                </a:r>
                <a:r>
                  <a:rPr lang="pl-PL" sz="1800" dirty="0" smtClean="0"/>
                  <a:t> error </a:t>
                </a:r>
                <a:r>
                  <a:rPr lang="en-GB" sz="1800" dirty="0" smtClean="0"/>
                  <a:t>by multiplying</a:t>
                </a:r>
                <a:r>
                  <a:rPr lang="pl-PL" sz="1800" dirty="0" smtClean="0"/>
                  <a:t/>
                </a:r>
                <a:br>
                  <a:rPr lang="pl-PL" sz="1800" dirty="0" smtClean="0"/>
                </a:br>
                <a:r>
                  <a:rPr lang="en-GB" sz="1800" dirty="0" smtClean="0"/>
                  <a:t>the </a:t>
                </a:r>
                <a:r>
                  <a:rPr lang="en-GB" sz="1800" dirty="0"/>
                  <a:t>loss</a:t>
                </a:r>
                <a:r>
                  <a:rPr lang="pl-PL" sz="1800" dirty="0"/>
                  <a:t> with</a:t>
                </a:r>
                <a:r>
                  <a:rPr lang="en-GB" sz="1800" dirty="0"/>
                  <a:t> </a:t>
                </a:r>
                <a14:m>
                  <m:oMath xmlns:m="http://schemas.openxmlformats.org/officeDocument/2006/math">
                    <m:sSup>
                      <m:sSupPr>
                        <m:ctrlPr>
                          <a:rPr lang="pl-PL" sz="1800" i="1">
                            <a:latin typeface="Cambria Math"/>
                          </a:rPr>
                        </m:ctrlPr>
                      </m:sSupPr>
                      <m:e>
                        <m:r>
                          <a:rPr lang="pl-PL" sz="1800" b="1" i="1">
                            <a:latin typeface="Cambria Math"/>
                          </a:rPr>
                          <m:t>𝑪</m:t>
                        </m:r>
                      </m:e>
                      <m:sup>
                        <m:r>
                          <a:rPr lang="pl-PL" sz="1800" b="1">
                            <a:latin typeface="Cambria Math"/>
                          </a:rPr>
                          <m:t>𝐓</m:t>
                        </m:r>
                      </m:sup>
                    </m:sSup>
                  </m:oMath>
                </a14:m>
                <a:endParaRPr lang="en-GB" sz="1800" dirty="0"/>
              </a:p>
              <a:p>
                <a:pPr marL="285750" indent="-285750">
                  <a:buFont typeface="Arial" panose="020B0604020202020204" pitchFamily="34" charset="0"/>
                  <a:buChar char="•"/>
                </a:pPr>
                <a:endParaRPr lang="pl-PL" sz="1800" b="1" i="1" dirty="0"/>
              </a:p>
              <a:p>
                <a:pPr marL="285750" indent="-285750">
                  <a:buFont typeface="Arial" panose="020B0604020202020204" pitchFamily="34" charset="0"/>
                  <a:buChar char="•"/>
                </a:pPr>
                <a:endParaRPr lang="pl-PL" sz="1800" dirty="0"/>
              </a:p>
            </p:txBody>
          </p:sp>
        </mc:Choice>
        <mc:Fallback xmlns="">
          <p:sp>
            <p:nvSpPr>
              <p:cNvPr id="6" name="Symbol zastępczy tekstu 5"/>
              <p:cNvSpPr>
                <a:spLocks noGrp="1" noRot="1" noChangeAspect="1" noMove="1" noResize="1" noEditPoints="1" noAdjustHandles="1" noChangeArrowheads="1" noChangeShapeType="1" noTextEdit="1"/>
              </p:cNvSpPr>
              <p:nvPr>
                <p:ph type="body" sz="half" idx="2"/>
              </p:nvPr>
            </p:nvSpPr>
            <p:spPr>
              <a:xfrm>
                <a:off x="457200" y="908720"/>
                <a:ext cx="6399212" cy="5217443"/>
              </a:xfrm>
              <a:blipFill rotWithShape="1">
                <a:blip r:embed="rId4"/>
                <a:stretch>
                  <a:fillRect l="-762" t="-584"/>
                </a:stretch>
              </a:blipFill>
            </p:spPr>
            <p:txBody>
              <a:bodyPr/>
              <a:lstStyle/>
              <a:p>
                <a:r>
                  <a:rPr lang="en-GB">
                    <a:noFill/>
                  </a:rPr>
                  <a:t> </a:t>
                </a:r>
              </a:p>
            </p:txBody>
          </p:sp>
        </mc:Fallback>
      </mc:AlternateContent>
      <p:sp>
        <p:nvSpPr>
          <p:cNvPr id="8" name="pole tekstowe 7"/>
          <p:cNvSpPr txBox="1"/>
          <p:nvPr/>
        </p:nvSpPr>
        <p:spPr>
          <a:xfrm>
            <a:off x="0" y="6608385"/>
            <a:ext cx="7596336" cy="276999"/>
          </a:xfrm>
          <a:prstGeom prst="rect">
            <a:avLst/>
          </a:prstGeom>
          <a:noFill/>
        </p:spPr>
        <p:txBody>
          <a:bodyPr wrap="square" rtlCol="0">
            <a:spAutoFit/>
          </a:bodyPr>
          <a:lstStyle/>
          <a:p>
            <a:r>
              <a:rPr lang="pl-PL" sz="1200" dirty="0" smtClean="0"/>
              <a:t>Source: </a:t>
            </a:r>
            <a:r>
              <a:rPr lang="en-GB" sz="1200" dirty="0" smtClean="0">
                <a:hlinkClick r:id="rId5"/>
              </a:rPr>
              <a:t>https</a:t>
            </a:r>
            <a:r>
              <a:rPr lang="en-GB" sz="1200" dirty="0">
                <a:hlinkClick r:id="rId5"/>
              </a:rPr>
              <a:t>://medium.com/activating-robotic-minds/up-sampling-with-transposed-convolution-9ae4f2df52d0</a:t>
            </a:r>
            <a:endParaRPr lang="en-GB" sz="1200" i="1" dirty="0"/>
          </a:p>
        </p:txBody>
      </p:sp>
    </p:spTree>
    <p:extLst>
      <p:ext uri="{BB962C8B-B14F-4D97-AF65-F5344CB8AC3E}">
        <p14:creationId xmlns:p14="http://schemas.microsoft.com/office/powerpoint/2010/main" val="39965765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4385535" cy="635670"/>
          </a:xfrm>
        </p:spPr>
        <p:txBody>
          <a:bodyPr>
            <a:normAutofit/>
          </a:bodyPr>
          <a:lstStyle/>
          <a:p>
            <a:r>
              <a:rPr lang="pl-PL" sz="2800" dirty="0" err="1" smtClean="0"/>
              <a:t>Transposed</a:t>
            </a:r>
            <a:r>
              <a:rPr lang="pl-PL" sz="2800" dirty="0" smtClean="0"/>
              <a:t> </a:t>
            </a:r>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4546848" cy="5217443"/>
          </a:xfrm>
        </p:spPr>
        <p:txBody>
          <a:bodyPr>
            <a:noAutofit/>
          </a:bodyPr>
          <a:lstStyle/>
          <a:p>
            <a:r>
              <a:rPr lang="en-GB" sz="1800" dirty="0" smtClean="0"/>
              <a:t>The </a:t>
            </a:r>
            <a:r>
              <a:rPr lang="en-GB" sz="1800" dirty="0"/>
              <a:t>layers </a:t>
            </a:r>
            <a:r>
              <a:rPr lang="en-GB" sz="1800" dirty="0" smtClean="0"/>
              <a:t>introduced </a:t>
            </a:r>
            <a:r>
              <a:rPr lang="en-GB" sz="1800" dirty="0"/>
              <a:t>so far for </a:t>
            </a:r>
            <a:r>
              <a:rPr lang="pl-PL" sz="1800" dirty="0" err="1" smtClean="0"/>
              <a:t>CNNs</a:t>
            </a:r>
            <a:r>
              <a:rPr lang="en-GB" sz="1800" dirty="0" smtClean="0"/>
              <a:t> </a:t>
            </a:r>
            <a:r>
              <a:rPr lang="pl-PL" sz="1800" dirty="0" smtClean="0"/>
              <a:t>(</a:t>
            </a:r>
            <a:r>
              <a:rPr lang="en-GB" sz="1800" dirty="0" smtClean="0"/>
              <a:t>convolutional </a:t>
            </a:r>
            <a:r>
              <a:rPr lang="en-GB" sz="1800" dirty="0"/>
              <a:t>layers </a:t>
            </a:r>
            <a:r>
              <a:rPr lang="pl-PL" sz="1800" dirty="0" smtClean="0"/>
              <a:t> </a:t>
            </a:r>
            <a:r>
              <a:rPr lang="en-GB" sz="1800" dirty="0" smtClean="0"/>
              <a:t>and </a:t>
            </a:r>
            <a:r>
              <a:rPr lang="en-GB" sz="1800" dirty="0"/>
              <a:t>pooling </a:t>
            </a:r>
            <a:r>
              <a:rPr lang="en-GB" sz="1800" dirty="0" smtClean="0"/>
              <a:t>layers</a:t>
            </a:r>
            <a:r>
              <a:rPr lang="pl-PL" sz="1800" dirty="0" smtClean="0"/>
              <a:t>)</a:t>
            </a:r>
            <a:r>
              <a:rPr lang="pl-PL" sz="1800" dirty="0"/>
              <a:t/>
            </a:r>
            <a:br>
              <a:rPr lang="pl-PL" sz="1800" dirty="0"/>
            </a:br>
            <a:r>
              <a:rPr lang="en-GB" sz="1800" dirty="0" smtClean="0"/>
              <a:t>often reduce</a:t>
            </a:r>
            <a:r>
              <a:rPr lang="pl-PL" sz="1800" dirty="0" smtClean="0"/>
              <a:t> </a:t>
            </a:r>
            <a:r>
              <a:rPr lang="en-GB" sz="1800" dirty="0" smtClean="0"/>
              <a:t>the </a:t>
            </a:r>
            <a:r>
              <a:rPr lang="en-GB" sz="1800" dirty="0"/>
              <a:t>input width and height, or keep them </a:t>
            </a:r>
            <a:r>
              <a:rPr lang="en-GB" sz="1800" dirty="0" smtClean="0"/>
              <a:t>unchanged.</a:t>
            </a:r>
            <a:endParaRPr lang="pl-PL" sz="1800" dirty="0" smtClean="0"/>
          </a:p>
          <a:p>
            <a:r>
              <a:rPr lang="en-GB" sz="1800" dirty="0" smtClean="0"/>
              <a:t>Applications </a:t>
            </a:r>
            <a:r>
              <a:rPr lang="en-GB" sz="1800" dirty="0"/>
              <a:t>such </a:t>
            </a:r>
            <a:r>
              <a:rPr lang="en-GB" sz="1800" dirty="0" smtClean="0"/>
              <a:t>as</a:t>
            </a:r>
            <a:r>
              <a:rPr lang="pl-PL" sz="1800" dirty="0" smtClean="0"/>
              <a:t>:</a:t>
            </a:r>
          </a:p>
          <a:p>
            <a:pPr marL="285750" indent="-285750">
              <a:buFont typeface="Arial" panose="020B0604020202020204" pitchFamily="34" charset="0"/>
              <a:buChar char="•"/>
            </a:pPr>
            <a:r>
              <a:rPr lang="en-GB" sz="1800" dirty="0" smtClean="0"/>
              <a:t>semantic </a:t>
            </a:r>
            <a:r>
              <a:rPr lang="en-GB" sz="1800" dirty="0"/>
              <a:t>segmentation </a:t>
            </a:r>
            <a:endParaRPr lang="pl-PL" sz="1800" dirty="0" smtClean="0"/>
          </a:p>
          <a:p>
            <a:pPr marL="285750" indent="-285750">
              <a:buFont typeface="Arial" panose="020B0604020202020204" pitchFamily="34" charset="0"/>
              <a:buChar char="•"/>
            </a:pPr>
            <a:r>
              <a:rPr lang="en-GB" sz="1800" dirty="0" smtClean="0"/>
              <a:t>generative </a:t>
            </a:r>
            <a:r>
              <a:rPr lang="en-GB" sz="1800" dirty="0"/>
              <a:t>adversarial networks </a:t>
            </a:r>
            <a:endParaRPr lang="pl-PL" sz="1800" dirty="0" smtClean="0"/>
          </a:p>
          <a:p>
            <a:r>
              <a:rPr lang="en-GB" sz="1800" dirty="0" smtClean="0"/>
              <a:t>require </a:t>
            </a:r>
            <a:r>
              <a:rPr lang="en-GB" sz="1800" dirty="0"/>
              <a:t>to </a:t>
            </a:r>
            <a:r>
              <a:rPr lang="en-GB" sz="1800" b="1" dirty="0"/>
              <a:t>predict values for each </a:t>
            </a:r>
            <a:r>
              <a:rPr lang="en-GB" sz="1800" b="1" dirty="0" smtClean="0"/>
              <a:t>pixel</a:t>
            </a:r>
            <a:endParaRPr lang="pl-PL" sz="1800" b="1" dirty="0" smtClean="0"/>
          </a:p>
          <a:p>
            <a:endParaRPr lang="pl-PL" sz="1800" dirty="0" smtClean="0"/>
          </a:p>
          <a:p>
            <a:endParaRPr lang="pl-PL" sz="1800" i="1" dirty="0" smtClean="0"/>
          </a:p>
          <a:p>
            <a:endParaRPr lang="pl-PL" sz="1800" i="1"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620688"/>
            <a:ext cx="4229776" cy="160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pole tekstowe 7"/>
          <p:cNvSpPr txBox="1"/>
          <p:nvPr/>
        </p:nvSpPr>
        <p:spPr>
          <a:xfrm>
            <a:off x="4788024" y="2227669"/>
            <a:ext cx="7596336" cy="276999"/>
          </a:xfrm>
          <a:prstGeom prst="rect">
            <a:avLst/>
          </a:prstGeom>
          <a:noFill/>
        </p:spPr>
        <p:txBody>
          <a:bodyPr wrap="square" rtlCol="0">
            <a:spAutoFit/>
          </a:bodyPr>
          <a:lstStyle/>
          <a:p>
            <a:r>
              <a:rPr lang="pl-PL" sz="1200" dirty="0" smtClean="0"/>
              <a:t>Source: </a:t>
            </a:r>
            <a:r>
              <a:rPr lang="en-GB" sz="1200" dirty="0"/>
              <a:t>d2l.ai</a:t>
            </a:r>
            <a:endParaRPr lang="en-GB" sz="1200" i="1" dirty="0"/>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731368"/>
            <a:ext cx="41814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pole tekstowe 8"/>
          <p:cNvSpPr txBox="1"/>
          <p:nvPr/>
        </p:nvSpPr>
        <p:spPr>
          <a:xfrm>
            <a:off x="4788024" y="4869160"/>
            <a:ext cx="4464496" cy="461665"/>
          </a:xfrm>
          <a:prstGeom prst="rect">
            <a:avLst/>
          </a:prstGeom>
          <a:noFill/>
        </p:spPr>
        <p:txBody>
          <a:bodyPr wrap="square" rtlCol="0">
            <a:spAutoFit/>
          </a:bodyPr>
          <a:lstStyle/>
          <a:p>
            <a:r>
              <a:rPr lang="pl-PL" sz="1200" dirty="0" smtClean="0"/>
              <a:t>Source:</a:t>
            </a:r>
            <a:br>
              <a:rPr lang="pl-PL" sz="1200" dirty="0" smtClean="0"/>
            </a:br>
            <a:r>
              <a:rPr lang="en-GB" sz="1200" dirty="0" smtClean="0">
                <a:hlinkClick r:id="rId5"/>
              </a:rPr>
              <a:t>https</a:t>
            </a:r>
            <a:r>
              <a:rPr lang="en-GB" sz="1200" dirty="0">
                <a:hlinkClick r:id="rId5"/>
              </a:rPr>
              <a:t>://people.eecs.berkeley.edu/~jonlong/long_shelhamer_fcn.pdf</a:t>
            </a:r>
            <a:endParaRPr lang="en-GB" sz="1200" i="1" dirty="0"/>
          </a:p>
        </p:txBody>
      </p:sp>
    </p:spTree>
    <p:extLst>
      <p:ext uri="{BB962C8B-B14F-4D97-AF65-F5344CB8AC3E}">
        <p14:creationId xmlns:p14="http://schemas.microsoft.com/office/powerpoint/2010/main" val="385575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4385535" cy="635670"/>
          </a:xfrm>
        </p:spPr>
        <p:txBody>
          <a:bodyPr>
            <a:normAutofit/>
          </a:bodyPr>
          <a:lstStyle/>
          <a:p>
            <a:r>
              <a:rPr lang="pl-PL" sz="2800" dirty="0" err="1" smtClean="0"/>
              <a:t>Transposed</a:t>
            </a:r>
            <a:r>
              <a:rPr lang="pl-PL" sz="2800" dirty="0" smtClean="0"/>
              <a:t> </a:t>
            </a:r>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4546848" cy="5217443"/>
          </a:xfrm>
        </p:spPr>
        <p:txBody>
          <a:bodyPr>
            <a:noAutofit/>
          </a:bodyPr>
          <a:lstStyle/>
          <a:p>
            <a:r>
              <a:rPr lang="en-GB" sz="1800" dirty="0"/>
              <a:t>The layers introduced so far for </a:t>
            </a:r>
            <a:r>
              <a:rPr lang="pl-PL" sz="1800" dirty="0" err="1"/>
              <a:t>CNNs</a:t>
            </a:r>
            <a:r>
              <a:rPr lang="en-GB" sz="1800" dirty="0"/>
              <a:t> </a:t>
            </a:r>
            <a:r>
              <a:rPr lang="pl-PL" sz="1800" dirty="0"/>
              <a:t>(</a:t>
            </a:r>
            <a:r>
              <a:rPr lang="en-GB" sz="1800" dirty="0"/>
              <a:t>convolutional layers </a:t>
            </a:r>
            <a:r>
              <a:rPr lang="pl-PL" sz="1800" dirty="0"/>
              <a:t> </a:t>
            </a:r>
            <a:r>
              <a:rPr lang="en-GB" sz="1800" dirty="0"/>
              <a:t>and pooling layers</a:t>
            </a:r>
            <a:r>
              <a:rPr lang="pl-PL" sz="1800" dirty="0"/>
              <a:t>)</a:t>
            </a:r>
            <a:br>
              <a:rPr lang="pl-PL" sz="1800" dirty="0"/>
            </a:br>
            <a:r>
              <a:rPr lang="en-GB" sz="1800" dirty="0"/>
              <a:t>often reduce</a:t>
            </a:r>
            <a:r>
              <a:rPr lang="pl-PL" sz="1800" dirty="0"/>
              <a:t> </a:t>
            </a:r>
            <a:r>
              <a:rPr lang="en-GB" sz="1800" dirty="0"/>
              <a:t>the input width and height, or keep them unchanged.</a:t>
            </a:r>
            <a:endParaRPr lang="pl-PL" sz="1800" dirty="0"/>
          </a:p>
          <a:p>
            <a:r>
              <a:rPr lang="en-GB" sz="1800" dirty="0"/>
              <a:t>Applications such as</a:t>
            </a:r>
            <a:r>
              <a:rPr lang="pl-PL" sz="1800" dirty="0"/>
              <a:t>:</a:t>
            </a:r>
          </a:p>
          <a:p>
            <a:pPr marL="285750" indent="-285750">
              <a:buFont typeface="Arial" panose="020B0604020202020204" pitchFamily="34" charset="0"/>
              <a:buChar char="•"/>
            </a:pPr>
            <a:r>
              <a:rPr lang="en-GB" sz="1800" dirty="0"/>
              <a:t>semantic segmentation </a:t>
            </a:r>
            <a:endParaRPr lang="pl-PL" sz="1800" dirty="0"/>
          </a:p>
          <a:p>
            <a:pPr marL="285750" indent="-285750">
              <a:buFont typeface="Arial" panose="020B0604020202020204" pitchFamily="34" charset="0"/>
              <a:buChar char="•"/>
            </a:pPr>
            <a:r>
              <a:rPr lang="en-GB" sz="1800" dirty="0"/>
              <a:t>generative adversarial networks </a:t>
            </a:r>
            <a:endParaRPr lang="pl-PL" sz="1800" dirty="0"/>
          </a:p>
          <a:p>
            <a:r>
              <a:rPr lang="en-GB" sz="1800" dirty="0"/>
              <a:t>require to </a:t>
            </a:r>
            <a:r>
              <a:rPr lang="en-GB" sz="1800" b="1" dirty="0"/>
              <a:t>predict values for each pixel</a:t>
            </a:r>
            <a:endParaRPr lang="pl-PL" sz="1800" b="1" dirty="0"/>
          </a:p>
          <a:p>
            <a:endParaRPr lang="pl-PL" sz="1800" dirty="0"/>
          </a:p>
          <a:p>
            <a:r>
              <a:rPr lang="pl-PL" sz="1800" b="1" dirty="0"/>
              <a:t>	</a:t>
            </a:r>
            <a:endParaRPr lang="pl-PL" sz="1800" b="1" dirty="0" smtClean="0"/>
          </a:p>
          <a:p>
            <a:endParaRPr lang="pl-PL" sz="1800" i="1" dirty="0"/>
          </a:p>
          <a:p>
            <a:endParaRPr lang="pl-PL" sz="1800" i="1" dirty="0"/>
          </a:p>
        </p:txBody>
      </p:sp>
      <p:sp>
        <p:nvSpPr>
          <p:cNvPr id="2" name="AutoShape 2" descr="../_images/output_dcgan_89e325_7_0.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descr="../_images/output_dcgan_89e325_7_0.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6" descr="../_images/output_dcgan_89e325_7_0.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91" y="160338"/>
            <a:ext cx="3220019" cy="254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6"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9139" t="50261" r="2992" b="6565"/>
          <a:stretch/>
        </p:blipFill>
        <p:spPr bwMode="auto">
          <a:xfrm>
            <a:off x="5436096" y="3028988"/>
            <a:ext cx="3672408" cy="1671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trzałka w dół 7"/>
          <p:cNvSpPr/>
          <p:nvPr/>
        </p:nvSpPr>
        <p:spPr>
          <a:xfrm>
            <a:off x="6984268" y="2705263"/>
            <a:ext cx="576064" cy="323725"/>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pole tekstowe 11"/>
          <p:cNvSpPr txBox="1"/>
          <p:nvPr/>
        </p:nvSpPr>
        <p:spPr>
          <a:xfrm>
            <a:off x="5436096" y="4730660"/>
            <a:ext cx="4355976" cy="276999"/>
          </a:xfrm>
          <a:prstGeom prst="rect">
            <a:avLst/>
          </a:prstGeom>
          <a:noFill/>
        </p:spPr>
        <p:txBody>
          <a:bodyPr wrap="square" rtlCol="0">
            <a:spAutoFit/>
          </a:bodyPr>
          <a:lstStyle/>
          <a:p>
            <a:r>
              <a:rPr lang="pl-PL" sz="1200" dirty="0" smtClean="0"/>
              <a:t>Source: </a:t>
            </a:r>
            <a:r>
              <a:rPr lang="en-GB" sz="1200" dirty="0"/>
              <a:t>d2l.ai</a:t>
            </a:r>
            <a:endParaRPr lang="en-GB" sz="1200" i="1" dirty="0"/>
          </a:p>
        </p:txBody>
      </p:sp>
      <p:sp>
        <p:nvSpPr>
          <p:cNvPr id="14" name="pole tekstowe 13"/>
          <p:cNvSpPr txBox="1"/>
          <p:nvPr/>
        </p:nvSpPr>
        <p:spPr>
          <a:xfrm>
            <a:off x="126022" y="6021288"/>
            <a:ext cx="4464496" cy="276999"/>
          </a:xfrm>
          <a:prstGeom prst="rect">
            <a:avLst/>
          </a:prstGeom>
          <a:noFill/>
        </p:spPr>
        <p:txBody>
          <a:bodyPr wrap="square" rtlCol="0">
            <a:spAutoFit/>
          </a:bodyPr>
          <a:lstStyle/>
          <a:p>
            <a:r>
              <a:rPr lang="pl-PL" sz="1200" dirty="0" smtClean="0"/>
              <a:t>Source: </a:t>
            </a:r>
            <a:r>
              <a:rPr lang="en-GB" sz="1200" dirty="0" smtClean="0">
                <a:hlinkClick r:id="rId5"/>
              </a:rPr>
              <a:t>https</a:t>
            </a:r>
            <a:r>
              <a:rPr lang="en-GB" sz="1200" dirty="0">
                <a:hlinkClick r:id="rId5"/>
              </a:rPr>
              <a:t>://arxiv.org/pdf/1511.06434v2.pdf</a:t>
            </a:r>
            <a:endParaRPr lang="en-GB" sz="1200" i="1" dirty="0"/>
          </a:p>
        </p:txBody>
      </p:sp>
      <p:pic>
        <p:nvPicPr>
          <p:cNvPr id="922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715" y="3861048"/>
            <a:ext cx="5146424" cy="2188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0544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4385535" cy="635670"/>
          </a:xfrm>
        </p:spPr>
        <p:txBody>
          <a:bodyPr>
            <a:normAutofit/>
          </a:bodyPr>
          <a:lstStyle/>
          <a:p>
            <a:r>
              <a:rPr lang="pl-PL" sz="2800" dirty="0" err="1" smtClean="0"/>
              <a:t>Transposed</a:t>
            </a:r>
            <a:r>
              <a:rPr lang="pl-PL" sz="2800" dirty="0" smtClean="0"/>
              <a:t> </a:t>
            </a:r>
            <a:r>
              <a:rPr lang="pl-PL" sz="2800" dirty="0" err="1" smtClean="0"/>
              <a:t>convolution</a:t>
            </a:r>
            <a:endParaRPr lang="en-GB" sz="2800" dirty="0"/>
          </a:p>
        </p:txBody>
      </p:sp>
      <p:sp>
        <p:nvSpPr>
          <p:cNvPr id="6" name="Symbol zastępczy tekstu 5"/>
          <p:cNvSpPr>
            <a:spLocks noGrp="1"/>
          </p:cNvSpPr>
          <p:nvPr>
            <p:ph type="body" sz="half" idx="2"/>
          </p:nvPr>
        </p:nvSpPr>
        <p:spPr>
          <a:xfrm>
            <a:off x="457200" y="908720"/>
            <a:ext cx="4546848" cy="5217443"/>
          </a:xfrm>
        </p:spPr>
        <p:txBody>
          <a:bodyPr>
            <a:noAutofit/>
          </a:bodyPr>
          <a:lstStyle/>
          <a:p>
            <a:r>
              <a:rPr lang="en-GB" sz="1800" dirty="0"/>
              <a:t>The layers introduced so far for </a:t>
            </a:r>
            <a:r>
              <a:rPr lang="pl-PL" sz="1800" dirty="0" err="1"/>
              <a:t>CNNs</a:t>
            </a:r>
            <a:r>
              <a:rPr lang="en-GB" sz="1800" dirty="0"/>
              <a:t> </a:t>
            </a:r>
            <a:r>
              <a:rPr lang="pl-PL" sz="1800" dirty="0"/>
              <a:t>(</a:t>
            </a:r>
            <a:r>
              <a:rPr lang="en-GB" sz="1800" dirty="0"/>
              <a:t>convolutional layers </a:t>
            </a:r>
            <a:r>
              <a:rPr lang="pl-PL" sz="1800" dirty="0"/>
              <a:t> </a:t>
            </a:r>
            <a:r>
              <a:rPr lang="en-GB" sz="1800" dirty="0"/>
              <a:t>and pooling layers</a:t>
            </a:r>
            <a:r>
              <a:rPr lang="pl-PL" sz="1800" dirty="0"/>
              <a:t>)</a:t>
            </a:r>
            <a:br>
              <a:rPr lang="pl-PL" sz="1800" dirty="0"/>
            </a:br>
            <a:r>
              <a:rPr lang="en-GB" sz="1800" dirty="0"/>
              <a:t>often reduce</a:t>
            </a:r>
            <a:r>
              <a:rPr lang="pl-PL" sz="1800" dirty="0"/>
              <a:t> </a:t>
            </a:r>
            <a:r>
              <a:rPr lang="en-GB" sz="1800" dirty="0"/>
              <a:t>the input width and height, or keep them unchanged.</a:t>
            </a:r>
            <a:endParaRPr lang="pl-PL" sz="1800" dirty="0"/>
          </a:p>
          <a:p>
            <a:r>
              <a:rPr lang="en-GB" sz="1800" dirty="0"/>
              <a:t>Applications such as</a:t>
            </a:r>
            <a:r>
              <a:rPr lang="pl-PL" sz="1800" dirty="0"/>
              <a:t>:</a:t>
            </a:r>
          </a:p>
          <a:p>
            <a:pPr marL="285750" indent="-285750">
              <a:buFont typeface="Arial" panose="020B0604020202020204" pitchFamily="34" charset="0"/>
              <a:buChar char="•"/>
            </a:pPr>
            <a:r>
              <a:rPr lang="en-GB" sz="1800" dirty="0"/>
              <a:t>semantic segmentation </a:t>
            </a:r>
            <a:endParaRPr lang="pl-PL" sz="1800" dirty="0"/>
          </a:p>
          <a:p>
            <a:pPr marL="285750" indent="-285750">
              <a:buFont typeface="Arial" panose="020B0604020202020204" pitchFamily="34" charset="0"/>
              <a:buChar char="•"/>
            </a:pPr>
            <a:r>
              <a:rPr lang="en-GB" sz="1800" dirty="0"/>
              <a:t>generative adversarial networks </a:t>
            </a:r>
            <a:endParaRPr lang="pl-PL" sz="1800" dirty="0"/>
          </a:p>
          <a:p>
            <a:r>
              <a:rPr lang="en-GB" sz="1800" dirty="0"/>
              <a:t>require to </a:t>
            </a:r>
            <a:r>
              <a:rPr lang="en-GB" sz="1800" b="1" dirty="0"/>
              <a:t>predict values for each pixel</a:t>
            </a:r>
            <a:endParaRPr lang="pl-PL" sz="1800" b="1" dirty="0"/>
          </a:p>
          <a:p>
            <a:endParaRPr lang="pl-PL" sz="1800" dirty="0"/>
          </a:p>
          <a:p>
            <a:r>
              <a:rPr lang="pl-PL" sz="1800" b="1" dirty="0"/>
              <a:t>	We </a:t>
            </a:r>
            <a:r>
              <a:rPr lang="pl-PL" sz="1800" b="1" dirty="0" err="1"/>
              <a:t>need</a:t>
            </a:r>
            <a:r>
              <a:rPr lang="pl-PL" sz="1800" b="1" dirty="0"/>
              <a:t> to </a:t>
            </a:r>
            <a:r>
              <a:rPr lang="pl-PL" sz="1800" b="1" dirty="0" err="1"/>
              <a:t>up-scale</a:t>
            </a:r>
            <a:r>
              <a:rPr lang="pl-PL" sz="1800" b="1" dirty="0"/>
              <a:t>!</a:t>
            </a:r>
          </a:p>
          <a:p>
            <a:endParaRPr lang="pl-PL" sz="1800" i="1" dirty="0" smtClean="0"/>
          </a:p>
        </p:txBody>
      </p:sp>
      <p:sp>
        <p:nvSpPr>
          <p:cNvPr id="2" name="AutoShape 2" descr="../_images/output_dcgan_89e325_7_0.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descr="../_images/output_dcgan_89e325_7_0.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6" descr="../_images/output_dcgan_89e325_7_0.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Strzałka w dół 12"/>
          <p:cNvSpPr/>
          <p:nvPr/>
        </p:nvSpPr>
        <p:spPr>
          <a:xfrm>
            <a:off x="1979712" y="3429000"/>
            <a:ext cx="576064" cy="323725"/>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53125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Users\XNOTE\OneDrive - Uniwersytet Jagielloński\Backup_26.01\Dokumenty\Naukowe\AnalizaDanych\_WYKŁADY\NeuralNets_moje\_Materiały\conv_matrix_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735" y="1124743"/>
            <a:ext cx="4318054" cy="5402029"/>
          </a:xfrm>
          <a:prstGeom prst="rect">
            <a:avLst/>
          </a:prstGeom>
          <a:noFill/>
          <a:extLst>
            <a:ext uri="{909E8E84-426E-40DD-AFC4-6F175D3DCCD1}">
              <a14:hiddenFill xmlns:a14="http://schemas.microsoft.com/office/drawing/2010/main">
                <a:solidFill>
                  <a:srgbClr val="FFFFFF"/>
                </a:solidFill>
              </a14:hiddenFill>
            </a:ext>
          </a:extLst>
        </p:spPr>
      </p:pic>
      <p:sp>
        <p:nvSpPr>
          <p:cNvPr id="5" name="Tytuł 4"/>
          <p:cNvSpPr>
            <a:spLocks noGrp="1"/>
          </p:cNvSpPr>
          <p:nvPr>
            <p:ph type="title"/>
          </p:nvPr>
        </p:nvSpPr>
        <p:spPr>
          <a:xfrm>
            <a:off x="457200" y="273050"/>
            <a:ext cx="4385535" cy="635670"/>
          </a:xfrm>
        </p:spPr>
        <p:txBody>
          <a:bodyPr>
            <a:normAutofit/>
          </a:bodyPr>
          <a:lstStyle/>
          <a:p>
            <a:r>
              <a:rPr lang="pl-PL" sz="2800" dirty="0" err="1" smtClean="0"/>
              <a:t>Transposed</a:t>
            </a:r>
            <a:r>
              <a:rPr lang="pl-PL" sz="2800" dirty="0" smtClean="0"/>
              <a:t> </a:t>
            </a:r>
            <a:r>
              <a:rPr lang="pl-PL" sz="2800" dirty="0" err="1" smtClean="0"/>
              <a:t>convolution</a:t>
            </a:r>
            <a:r>
              <a:rPr lang="pl-PL" sz="2800" dirty="0" smtClean="0"/>
              <a:t>*</a:t>
            </a:r>
            <a:endParaRPr lang="en-GB" sz="2800" dirty="0"/>
          </a:p>
        </p:txBody>
      </p:sp>
      <mc:AlternateContent xmlns:mc="http://schemas.openxmlformats.org/markup-compatibility/2006" xmlns:a14="http://schemas.microsoft.com/office/drawing/2010/main">
        <mc:Choice Requires="a14">
          <p:sp>
            <p:nvSpPr>
              <p:cNvPr id="6" name="Symbol zastępczy tekstu 5"/>
              <p:cNvSpPr>
                <a:spLocks noGrp="1"/>
              </p:cNvSpPr>
              <p:nvPr>
                <p:ph type="body" sz="half" idx="2"/>
              </p:nvPr>
            </p:nvSpPr>
            <p:spPr>
              <a:xfrm>
                <a:off x="457200" y="908720"/>
                <a:ext cx="4546848" cy="5217443"/>
              </a:xfrm>
            </p:spPr>
            <p:txBody>
              <a:bodyPr>
                <a:noAutofit/>
              </a:bodyPr>
              <a:lstStyle/>
              <a:p>
                <a:r>
                  <a:rPr lang="pl-PL" sz="1800" dirty="0" smtClean="0"/>
                  <a:t>We </a:t>
                </a:r>
                <a:r>
                  <a:rPr lang="pl-PL" sz="1800" dirty="0" err="1" smtClean="0"/>
                  <a:t>need</a:t>
                </a:r>
                <a:r>
                  <a:rPr lang="pl-PL" sz="1800" dirty="0" smtClean="0"/>
                  <a:t> to </a:t>
                </a:r>
                <a:r>
                  <a:rPr lang="pl-PL" sz="1800" dirty="0" err="1" smtClean="0"/>
                  <a:t>up-scale</a:t>
                </a:r>
                <a:r>
                  <a:rPr lang="pl-PL" sz="1800" dirty="0" smtClean="0"/>
                  <a:t> </a:t>
                </a:r>
                <a:r>
                  <a:rPr lang="pl-PL" sz="1800" dirty="0" err="1" smtClean="0"/>
                  <a:t>output</a:t>
                </a:r>
                <a:r>
                  <a:rPr lang="pl-PL" sz="1800" dirty="0" smtClean="0"/>
                  <a:t>:</a:t>
                </a:r>
              </a:p>
              <a:p>
                <a:pPr marL="285750" indent="-285750">
                  <a:buFont typeface="Arial" panose="020B0604020202020204" pitchFamily="34" charset="0"/>
                  <a:buChar char="•"/>
                </a:pPr>
                <a:r>
                  <a:rPr lang="pl-PL" sz="1800" dirty="0" err="1"/>
                  <a:t>u</a:t>
                </a:r>
                <a:r>
                  <a:rPr lang="pl-PL" sz="1800" dirty="0" err="1" smtClean="0"/>
                  <a:t>se</a:t>
                </a:r>
                <a:r>
                  <a:rPr lang="pl-PL" sz="1800" dirty="0" smtClean="0"/>
                  <a:t>, </a:t>
                </a:r>
                <a:r>
                  <a:rPr lang="pl-PL" sz="1800" dirty="0" err="1" smtClean="0"/>
                  <a:t>e.g</a:t>
                </a:r>
                <a:r>
                  <a:rPr lang="pl-PL" sz="1800" dirty="0" smtClean="0"/>
                  <a:t>., </a:t>
                </a:r>
                <a:r>
                  <a:rPr lang="pl-PL" sz="1800" dirty="0"/>
                  <a:t>n</a:t>
                </a:r>
                <a:r>
                  <a:rPr lang="en-GB" sz="1800" dirty="0" err="1" smtClean="0"/>
                  <a:t>earest</a:t>
                </a:r>
                <a:r>
                  <a:rPr lang="en-GB" sz="1800" dirty="0" smtClean="0"/>
                  <a:t> </a:t>
                </a:r>
                <a:r>
                  <a:rPr lang="en-GB" sz="1800" dirty="0" err="1"/>
                  <a:t>neighbor</a:t>
                </a:r>
                <a:r>
                  <a:rPr lang="en-GB" sz="1800" dirty="0"/>
                  <a:t> </a:t>
                </a:r>
                <a:r>
                  <a:rPr lang="en-GB" sz="1800" dirty="0" smtClean="0"/>
                  <a:t>interpolation</a:t>
                </a:r>
                <a:endParaRPr lang="pl-PL" sz="1800" dirty="0" smtClean="0"/>
              </a:p>
              <a:p>
                <a:pPr marL="285750" indent="-285750">
                  <a:buFont typeface="Arial" panose="020B0604020202020204" pitchFamily="34" charset="0"/>
                  <a:buChar char="•"/>
                </a:pPr>
                <a:r>
                  <a:rPr lang="pl-PL" sz="1800" dirty="0" err="1" smtClean="0"/>
                  <a:t>or</a:t>
                </a:r>
                <a:r>
                  <a:rPr lang="pl-PL" sz="1800" dirty="0" smtClean="0"/>
                  <a:t> </a:t>
                </a:r>
                <a:r>
                  <a:rPr lang="pl-PL" sz="1800" dirty="0" err="1" smtClean="0"/>
                  <a:t>use</a:t>
                </a:r>
                <a:r>
                  <a:rPr lang="en-GB" sz="1800" dirty="0" smtClean="0"/>
                  <a:t> </a:t>
                </a:r>
                <a14:m>
                  <m:oMath xmlns:m="http://schemas.openxmlformats.org/officeDocument/2006/math">
                    <m:sSup>
                      <m:sSupPr>
                        <m:ctrlPr>
                          <a:rPr lang="pl-PL" sz="1800" i="1">
                            <a:latin typeface="Cambria Math"/>
                          </a:rPr>
                        </m:ctrlPr>
                      </m:sSupPr>
                      <m:e>
                        <m:r>
                          <a:rPr lang="pl-PL" sz="1800" b="1" i="1">
                            <a:latin typeface="Cambria Math"/>
                          </a:rPr>
                          <m:t>𝑪</m:t>
                        </m:r>
                      </m:e>
                      <m:sup>
                        <m:r>
                          <a:rPr lang="pl-PL" sz="1800" b="1">
                            <a:latin typeface="Cambria Math"/>
                          </a:rPr>
                          <m:t>𝐓</m:t>
                        </m:r>
                      </m:sup>
                    </m:sSup>
                  </m:oMath>
                </a14:m>
                <a:r>
                  <a:rPr lang="pl-PL" sz="1800" dirty="0"/>
                  <a:t> in a </a:t>
                </a:r>
                <a:r>
                  <a:rPr lang="pl-PL" sz="1800" dirty="0" err="1"/>
                  <a:t>forward</a:t>
                </a:r>
                <a:r>
                  <a:rPr lang="pl-PL" sz="1800" dirty="0"/>
                  <a:t> pass</a:t>
                </a:r>
              </a:p>
              <a:p>
                <a:pPr marL="285750" indent="-285750">
                  <a:buFont typeface="Arial" panose="020B0604020202020204" pitchFamily="34" charset="0"/>
                  <a:buChar char="•"/>
                </a:pPr>
                <a:endParaRPr lang="pl-PL" sz="1800" dirty="0" smtClean="0"/>
              </a:p>
              <a:p>
                <a:pPr marL="285750" indent="-285750">
                  <a:buFont typeface="Arial" panose="020B0604020202020204" pitchFamily="34" charset="0"/>
                  <a:buChar char="•"/>
                </a:pPr>
                <a:endParaRPr lang="pl-PL" sz="1800" dirty="0" smtClean="0"/>
              </a:p>
              <a:p>
                <a:endParaRPr lang="pl-PL" sz="1800" i="1" dirty="0" smtClean="0"/>
              </a:p>
              <a:p>
                <a:endParaRPr lang="pl-PL" sz="1800" i="1" dirty="0" smtClean="0"/>
              </a:p>
              <a:p>
                <a:endParaRPr lang="pl-PL" sz="1800" i="1" dirty="0" smtClean="0"/>
              </a:p>
              <a:p>
                <a:endParaRPr lang="pl-PL" sz="1800" i="1" dirty="0" smtClean="0"/>
              </a:p>
              <a:p>
                <a:endParaRPr lang="pl-PL" sz="1800" i="1" dirty="0"/>
              </a:p>
              <a:p>
                <a:endParaRPr lang="pl-PL" sz="1800" i="1" dirty="0" smtClean="0"/>
              </a:p>
              <a:p>
                <a:endParaRPr lang="pl-PL" sz="1800" i="1" dirty="0"/>
              </a:p>
              <a:p>
                <a:endParaRPr lang="pl-PL" sz="1800" i="1" dirty="0" smtClean="0"/>
              </a:p>
              <a:p>
                <a:endParaRPr lang="pl-PL" sz="1800" i="1" dirty="0"/>
              </a:p>
              <a:p>
                <a:r>
                  <a:rPr lang="pl-PL" sz="1800" i="1" dirty="0" smtClean="0"/>
                  <a:t>* t</a:t>
                </a:r>
                <a:r>
                  <a:rPr lang="en-GB" sz="1800" i="1" dirty="0" err="1"/>
                  <a:t>ransposed</a:t>
                </a:r>
                <a:r>
                  <a:rPr lang="en-GB" sz="1800" i="1" dirty="0"/>
                  <a:t> convolution </a:t>
                </a:r>
                <a:r>
                  <a:rPr lang="pl-PL" sz="1800" dirty="0"/>
                  <a:t>=</a:t>
                </a:r>
                <a:r>
                  <a:rPr lang="en-GB" sz="1800" dirty="0"/>
                  <a:t> </a:t>
                </a:r>
                <a:endParaRPr lang="pl-PL" sz="1800" dirty="0"/>
              </a:p>
              <a:p>
                <a:r>
                  <a:rPr lang="en-GB" sz="1800" i="1" dirty="0"/>
                  <a:t>fractionally </a:t>
                </a:r>
                <a:r>
                  <a:rPr lang="en-GB" sz="1800" i="1" dirty="0" err="1"/>
                  <a:t>strided</a:t>
                </a:r>
                <a:r>
                  <a:rPr lang="en-GB" sz="1800" i="1" dirty="0"/>
                  <a:t> convolutions </a:t>
                </a:r>
                <a:r>
                  <a:rPr lang="pl-PL" sz="1800" dirty="0"/>
                  <a:t>=</a:t>
                </a:r>
              </a:p>
              <a:p>
                <a:r>
                  <a:rPr lang="pl-PL" sz="1800" i="1" strike="sngStrike" dirty="0"/>
                  <a:t>d</a:t>
                </a:r>
                <a:r>
                  <a:rPr lang="en-GB" sz="1800" i="1" strike="sngStrike" dirty="0" err="1" smtClean="0"/>
                  <a:t>econvolution</a:t>
                </a:r>
                <a:endParaRPr lang="en-GB" sz="1800" i="1" strike="sngStrike" dirty="0" smtClean="0"/>
              </a:p>
            </p:txBody>
          </p:sp>
        </mc:Choice>
        <mc:Fallback xmlns="">
          <p:sp>
            <p:nvSpPr>
              <p:cNvPr id="6" name="Symbol zastępczy tekstu 5"/>
              <p:cNvSpPr>
                <a:spLocks noGrp="1" noRot="1" noChangeAspect="1" noMove="1" noResize="1" noEditPoints="1" noAdjustHandles="1" noChangeArrowheads="1" noChangeShapeType="1" noTextEdit="1"/>
              </p:cNvSpPr>
              <p:nvPr>
                <p:ph type="body" sz="half" idx="2"/>
              </p:nvPr>
            </p:nvSpPr>
            <p:spPr>
              <a:xfrm>
                <a:off x="457200" y="908720"/>
                <a:ext cx="4546848" cy="5217443"/>
              </a:xfrm>
              <a:blipFill rotWithShape="1">
                <a:blip r:embed="rId4"/>
                <a:stretch>
                  <a:fillRect l="-1072" t="-584" b="-9930"/>
                </a:stretch>
              </a:blipFill>
            </p:spPr>
            <p:txBody>
              <a:bodyPr/>
              <a:lstStyle/>
              <a:p>
                <a:r>
                  <a:rPr lang="en-GB">
                    <a:noFill/>
                  </a:rPr>
                  <a:t> </a:t>
                </a:r>
              </a:p>
            </p:txBody>
          </p:sp>
        </mc:Fallback>
      </mc:AlternateContent>
      <p:sp>
        <p:nvSpPr>
          <p:cNvPr id="2" name="AutoShape 2" descr="../_images/trans_conv.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39514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lnSpcReduction="10000"/>
          </a:bodyPr>
          <a:lstStyle/>
          <a:p>
            <a:pPr marL="0" indent="0">
              <a:buNone/>
            </a:pPr>
            <a:endParaRPr lang="pl-PL" sz="1800" dirty="0" smtClean="0"/>
          </a:p>
          <a:p>
            <a:pPr marL="0" indent="0">
              <a:buNone/>
            </a:pPr>
            <a:endParaRPr lang="pl-PL" sz="1800" dirty="0" smtClean="0"/>
          </a:p>
          <a:p>
            <a:pPr marL="0" indent="0">
              <a:buNone/>
            </a:pPr>
            <a:r>
              <a:rPr lang="pl-PL" sz="1800" dirty="0" smtClean="0"/>
              <a:t>„</a:t>
            </a:r>
            <a:r>
              <a:rPr lang="en-GB" sz="1800" dirty="0" smtClean="0"/>
              <a:t>Classical </a:t>
            </a:r>
            <a:r>
              <a:rPr lang="en-GB" sz="1800" dirty="0"/>
              <a:t>work in visual pattern recognition has demonstrated the advantage of </a:t>
            </a:r>
            <a:r>
              <a:rPr lang="en-GB" sz="1800" b="1" dirty="0"/>
              <a:t>extracting local features and combining them </a:t>
            </a:r>
            <a:r>
              <a:rPr lang="en-GB" sz="1800" dirty="0"/>
              <a:t>to form higher order features. Such knowledge can be easily built into the network by forcing the hidden units to combine only local sources of information. Distinctive features of an object can appear at various location on the input image. Therefore it seems judicious to have a set of feature detectors that can detect a particular instance of a feature anywhere on the input place. Since </a:t>
            </a:r>
            <a:r>
              <a:rPr lang="en-GB" sz="1800" b="1" dirty="0"/>
              <a:t>the precise location of a feature is not relevant to the classification</a:t>
            </a:r>
            <a:r>
              <a:rPr lang="en-GB" sz="1800" dirty="0"/>
              <a:t>, we can afford to lose some position information in the process. Nevertheless, </a:t>
            </a:r>
            <a:r>
              <a:rPr lang="en-GB" sz="1800" b="1" dirty="0"/>
              <a:t>approximate position information must be preserved</a:t>
            </a:r>
            <a:r>
              <a:rPr lang="en-GB" sz="1800" dirty="0"/>
              <a:t>, to allow the next levels to detect higher order, more complex features (Fukushima 1980; </a:t>
            </a:r>
            <a:r>
              <a:rPr lang="en-GB" sz="1800" dirty="0" err="1"/>
              <a:t>Mozer</a:t>
            </a:r>
            <a:r>
              <a:rPr lang="en-GB" sz="1800" dirty="0"/>
              <a:t> 1987</a:t>
            </a:r>
            <a:r>
              <a:rPr lang="en-GB" sz="1800" dirty="0" smtClean="0"/>
              <a:t>).</a:t>
            </a:r>
            <a:r>
              <a:rPr lang="pl-PL" sz="1800" dirty="0" smtClean="0"/>
              <a:t>”</a:t>
            </a: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pPr marL="285750" indent="-285750">
              <a:buFont typeface="Arial" panose="020B0604020202020204" pitchFamily="34" charset="0"/>
              <a:buChar char="•"/>
            </a:pPr>
            <a:r>
              <a:rPr lang="en-GB" sz="1800" dirty="0"/>
              <a:t>extracting local </a:t>
            </a:r>
            <a:r>
              <a:rPr lang="en-GB" sz="1800" dirty="0" smtClean="0"/>
              <a:t>features</a:t>
            </a:r>
            <a:endParaRPr lang="pl-PL" sz="1800" dirty="0" smtClean="0"/>
          </a:p>
          <a:p>
            <a:pPr marL="285750" indent="-285750">
              <a:buFont typeface="Arial" panose="020B0604020202020204" pitchFamily="34" charset="0"/>
              <a:buChar char="•"/>
            </a:pPr>
            <a:r>
              <a:rPr lang="en-GB" sz="1800" dirty="0" smtClean="0"/>
              <a:t>combining </a:t>
            </a:r>
            <a:r>
              <a:rPr lang="pl-PL" sz="1800" dirty="0" err="1" smtClean="0"/>
              <a:t>into</a:t>
            </a:r>
            <a:r>
              <a:rPr lang="pl-PL" sz="1800" dirty="0" smtClean="0"/>
              <a:t> </a:t>
            </a:r>
            <a:r>
              <a:rPr lang="en-GB" sz="1800" dirty="0"/>
              <a:t>higher 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position </a:t>
            </a:r>
            <a:r>
              <a:rPr lang="en-GB" sz="1800" dirty="0" smtClean="0"/>
              <a:t>information</a:t>
            </a:r>
            <a:endParaRPr lang="pl-PL" sz="1800" dirty="0" smtClean="0"/>
          </a:p>
        </p:txBody>
      </p:sp>
      <p:sp>
        <p:nvSpPr>
          <p:cNvPr id="7" name="pole tekstowe 6"/>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pic>
        <p:nvPicPr>
          <p:cNvPr id="2050" name="Picture 2" descr="LeNe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5477" y="4260304"/>
            <a:ext cx="3048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073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a:xfrm>
            <a:off x="457200" y="273050"/>
            <a:ext cx="4385535" cy="635670"/>
          </a:xfrm>
        </p:spPr>
        <p:txBody>
          <a:bodyPr>
            <a:normAutofit/>
          </a:bodyPr>
          <a:lstStyle/>
          <a:p>
            <a:r>
              <a:rPr lang="pl-PL" sz="2800" dirty="0" err="1" smtClean="0"/>
              <a:t>Transposed</a:t>
            </a:r>
            <a:r>
              <a:rPr lang="pl-PL" sz="2800" dirty="0" smtClean="0"/>
              <a:t> </a:t>
            </a:r>
            <a:r>
              <a:rPr lang="pl-PL" sz="2800" dirty="0" err="1" smtClean="0"/>
              <a:t>convolution</a:t>
            </a:r>
            <a:r>
              <a:rPr lang="pl-PL" sz="2800" dirty="0" smtClean="0"/>
              <a:t>*</a:t>
            </a:r>
            <a:endParaRPr lang="en-GB" sz="2800" dirty="0"/>
          </a:p>
        </p:txBody>
      </p:sp>
      <mc:AlternateContent xmlns:mc="http://schemas.openxmlformats.org/markup-compatibility/2006" xmlns:a14="http://schemas.microsoft.com/office/drawing/2010/main">
        <mc:Choice Requires="a14">
          <p:sp>
            <p:nvSpPr>
              <p:cNvPr id="6" name="Symbol zastępczy tekstu 5"/>
              <p:cNvSpPr>
                <a:spLocks noGrp="1"/>
              </p:cNvSpPr>
              <p:nvPr>
                <p:ph type="body" sz="half" idx="2"/>
              </p:nvPr>
            </p:nvSpPr>
            <p:spPr>
              <a:xfrm>
                <a:off x="457200" y="908720"/>
                <a:ext cx="4546848" cy="5217443"/>
              </a:xfrm>
            </p:spPr>
            <p:txBody>
              <a:bodyPr>
                <a:noAutofit/>
              </a:bodyPr>
              <a:lstStyle/>
              <a:p>
                <a:r>
                  <a:rPr lang="pl-PL" sz="1800" dirty="0" smtClean="0"/>
                  <a:t>We </a:t>
                </a:r>
                <a:r>
                  <a:rPr lang="pl-PL" sz="1800" dirty="0" err="1" smtClean="0"/>
                  <a:t>need</a:t>
                </a:r>
                <a:r>
                  <a:rPr lang="pl-PL" sz="1800" dirty="0" smtClean="0"/>
                  <a:t> to </a:t>
                </a:r>
                <a:r>
                  <a:rPr lang="pl-PL" sz="1800" dirty="0" err="1" smtClean="0"/>
                  <a:t>up-scale</a:t>
                </a:r>
                <a:r>
                  <a:rPr lang="pl-PL" sz="1800" dirty="0" smtClean="0"/>
                  <a:t> </a:t>
                </a:r>
                <a:r>
                  <a:rPr lang="pl-PL" sz="1800" dirty="0" err="1" smtClean="0"/>
                  <a:t>output</a:t>
                </a:r>
                <a:r>
                  <a:rPr lang="pl-PL" sz="1800" dirty="0" smtClean="0"/>
                  <a:t>:</a:t>
                </a:r>
              </a:p>
              <a:p>
                <a:pPr marL="285750" indent="-285750">
                  <a:buFont typeface="Arial" panose="020B0604020202020204" pitchFamily="34" charset="0"/>
                  <a:buChar char="•"/>
                </a:pPr>
                <a:r>
                  <a:rPr lang="pl-PL" sz="1800" dirty="0" err="1"/>
                  <a:t>u</a:t>
                </a:r>
                <a:r>
                  <a:rPr lang="pl-PL" sz="1800" dirty="0" err="1" smtClean="0"/>
                  <a:t>se</a:t>
                </a:r>
                <a:r>
                  <a:rPr lang="pl-PL" sz="1800" dirty="0" smtClean="0"/>
                  <a:t>, </a:t>
                </a:r>
                <a:r>
                  <a:rPr lang="pl-PL" sz="1800" dirty="0" err="1" smtClean="0"/>
                  <a:t>e.g</a:t>
                </a:r>
                <a:r>
                  <a:rPr lang="pl-PL" sz="1800" dirty="0" smtClean="0"/>
                  <a:t>., </a:t>
                </a:r>
                <a:r>
                  <a:rPr lang="pl-PL" sz="1800" dirty="0"/>
                  <a:t>n</a:t>
                </a:r>
                <a:r>
                  <a:rPr lang="en-GB" sz="1800" dirty="0" err="1" smtClean="0"/>
                  <a:t>earest</a:t>
                </a:r>
                <a:r>
                  <a:rPr lang="en-GB" sz="1800" dirty="0" smtClean="0"/>
                  <a:t> </a:t>
                </a:r>
                <a:r>
                  <a:rPr lang="en-GB" sz="1800" dirty="0" err="1"/>
                  <a:t>neighbor</a:t>
                </a:r>
                <a:r>
                  <a:rPr lang="en-GB" sz="1800" dirty="0"/>
                  <a:t> </a:t>
                </a:r>
                <a:r>
                  <a:rPr lang="en-GB" sz="1800" dirty="0" smtClean="0"/>
                  <a:t>interpolation</a:t>
                </a:r>
                <a:endParaRPr lang="pl-PL" sz="1800" dirty="0" smtClean="0"/>
              </a:p>
              <a:p>
                <a:pPr marL="285750" indent="-285750">
                  <a:buFont typeface="Arial" panose="020B0604020202020204" pitchFamily="34" charset="0"/>
                  <a:buChar char="•"/>
                </a:pPr>
                <a:r>
                  <a:rPr lang="pl-PL" sz="1800" dirty="0" err="1" smtClean="0"/>
                  <a:t>or</a:t>
                </a:r>
                <a:r>
                  <a:rPr lang="pl-PL" sz="1800" dirty="0" smtClean="0"/>
                  <a:t> </a:t>
                </a:r>
                <a:r>
                  <a:rPr lang="pl-PL" sz="1800" dirty="0" err="1" smtClean="0"/>
                  <a:t>use</a:t>
                </a:r>
                <a:r>
                  <a:rPr lang="en-GB" sz="1800" dirty="0" smtClean="0"/>
                  <a:t> </a:t>
                </a:r>
                <a14:m>
                  <m:oMath xmlns:m="http://schemas.openxmlformats.org/officeDocument/2006/math">
                    <m:sSup>
                      <m:sSupPr>
                        <m:ctrlPr>
                          <a:rPr lang="pl-PL" sz="1800" i="1">
                            <a:latin typeface="Cambria Math"/>
                          </a:rPr>
                        </m:ctrlPr>
                      </m:sSupPr>
                      <m:e>
                        <m:r>
                          <a:rPr lang="pl-PL" sz="1800" b="1" i="1">
                            <a:latin typeface="Cambria Math"/>
                          </a:rPr>
                          <m:t>𝑪</m:t>
                        </m:r>
                      </m:e>
                      <m:sup>
                        <m:r>
                          <a:rPr lang="pl-PL" sz="1800" b="1">
                            <a:latin typeface="Cambria Math"/>
                          </a:rPr>
                          <m:t>𝐓</m:t>
                        </m:r>
                      </m:sup>
                    </m:sSup>
                  </m:oMath>
                </a14:m>
                <a:r>
                  <a:rPr lang="pl-PL" sz="1800" dirty="0"/>
                  <a:t> in a </a:t>
                </a:r>
                <a:r>
                  <a:rPr lang="pl-PL" sz="1800" dirty="0" err="1"/>
                  <a:t>forward</a:t>
                </a:r>
                <a:r>
                  <a:rPr lang="pl-PL" sz="1800" dirty="0"/>
                  <a:t> pass</a:t>
                </a:r>
              </a:p>
              <a:p>
                <a:pPr marL="285750" indent="-285750">
                  <a:buFont typeface="Arial" panose="020B0604020202020204" pitchFamily="34" charset="0"/>
                  <a:buChar char="•"/>
                </a:pPr>
                <a:endParaRPr lang="pl-PL" sz="1800" dirty="0" smtClean="0"/>
              </a:p>
              <a:p>
                <a:pPr marL="285750" indent="-285750">
                  <a:buFont typeface="Arial" panose="020B0604020202020204" pitchFamily="34" charset="0"/>
                  <a:buChar char="•"/>
                </a:pPr>
                <a:endParaRPr lang="pl-PL" sz="1800" dirty="0" smtClean="0"/>
              </a:p>
              <a:p>
                <a:endParaRPr lang="pl-PL" sz="1800" i="1" dirty="0" smtClean="0"/>
              </a:p>
              <a:p>
                <a:endParaRPr lang="pl-PL" sz="1800" i="1" dirty="0" smtClean="0"/>
              </a:p>
              <a:p>
                <a:endParaRPr lang="pl-PL" sz="1800" i="1" dirty="0" smtClean="0"/>
              </a:p>
              <a:p>
                <a:endParaRPr lang="pl-PL" sz="1800" i="1" dirty="0" smtClean="0"/>
              </a:p>
              <a:p>
                <a:endParaRPr lang="pl-PL" sz="1800" i="1" dirty="0"/>
              </a:p>
              <a:p>
                <a:endParaRPr lang="pl-PL" sz="1800" i="1" dirty="0" smtClean="0"/>
              </a:p>
              <a:p>
                <a:endParaRPr lang="pl-PL" sz="1800" i="1" dirty="0"/>
              </a:p>
              <a:p>
                <a:endParaRPr lang="pl-PL" sz="1800" i="1" dirty="0" smtClean="0"/>
              </a:p>
              <a:p>
                <a:endParaRPr lang="pl-PL" sz="1800" i="1" dirty="0"/>
              </a:p>
              <a:p>
                <a:r>
                  <a:rPr lang="pl-PL" sz="1800" i="1" dirty="0" smtClean="0"/>
                  <a:t>* t</a:t>
                </a:r>
                <a:r>
                  <a:rPr lang="en-GB" sz="1800" i="1" dirty="0" err="1"/>
                  <a:t>ransposed</a:t>
                </a:r>
                <a:r>
                  <a:rPr lang="en-GB" sz="1800" i="1" dirty="0"/>
                  <a:t> convolution </a:t>
                </a:r>
                <a:r>
                  <a:rPr lang="pl-PL" sz="1800" dirty="0"/>
                  <a:t>=</a:t>
                </a:r>
                <a:r>
                  <a:rPr lang="en-GB" sz="1800" dirty="0"/>
                  <a:t> </a:t>
                </a:r>
                <a:endParaRPr lang="pl-PL" sz="1800" dirty="0"/>
              </a:p>
              <a:p>
                <a:r>
                  <a:rPr lang="en-GB" sz="1800" i="1" dirty="0"/>
                  <a:t>fractionally </a:t>
                </a:r>
                <a:r>
                  <a:rPr lang="en-GB" sz="1800" i="1" dirty="0" err="1"/>
                  <a:t>strided</a:t>
                </a:r>
                <a:r>
                  <a:rPr lang="en-GB" sz="1800" i="1" dirty="0"/>
                  <a:t> convolutions </a:t>
                </a:r>
                <a:r>
                  <a:rPr lang="pl-PL" sz="1800" dirty="0"/>
                  <a:t>=</a:t>
                </a:r>
              </a:p>
              <a:p>
                <a:r>
                  <a:rPr lang="pl-PL" sz="1800" i="1" strike="sngStrike" dirty="0"/>
                  <a:t>d</a:t>
                </a:r>
                <a:r>
                  <a:rPr lang="en-GB" sz="1800" i="1" strike="sngStrike" dirty="0" err="1" smtClean="0"/>
                  <a:t>econvolution</a:t>
                </a:r>
                <a:endParaRPr lang="en-GB" sz="1800" i="1" strike="sngStrike" dirty="0" smtClean="0"/>
              </a:p>
            </p:txBody>
          </p:sp>
        </mc:Choice>
        <mc:Fallback xmlns="">
          <p:sp>
            <p:nvSpPr>
              <p:cNvPr id="6" name="Symbol zastępczy tekstu 5"/>
              <p:cNvSpPr>
                <a:spLocks noGrp="1" noRot="1" noChangeAspect="1" noMove="1" noResize="1" noEditPoints="1" noAdjustHandles="1" noChangeArrowheads="1" noChangeShapeType="1" noTextEdit="1"/>
              </p:cNvSpPr>
              <p:nvPr>
                <p:ph type="body" sz="half" idx="2"/>
              </p:nvPr>
            </p:nvSpPr>
            <p:spPr>
              <a:xfrm>
                <a:off x="457200" y="908720"/>
                <a:ext cx="4546848" cy="5217443"/>
              </a:xfrm>
              <a:blipFill rotWithShape="1">
                <a:blip r:embed="rId3"/>
                <a:stretch>
                  <a:fillRect l="-1072" t="-584" b="-9930"/>
                </a:stretch>
              </a:blipFill>
            </p:spPr>
            <p:txBody>
              <a:bodyPr/>
              <a:lstStyle/>
              <a:p>
                <a:r>
                  <a:rPr lang="en-GB">
                    <a:noFill/>
                  </a:rPr>
                  <a:t> </a:t>
                </a:r>
              </a:p>
            </p:txBody>
          </p:sp>
        </mc:Fallback>
      </mc:AlternateContent>
      <p:sp>
        <p:nvSpPr>
          <p:cNvPr id="2" name="AutoShape 2" descr="../_images/trans_conv.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4338" name="Picture 2" descr="D:\Users\XNOTE\OneDrive - Uniwersytet Jagielloński\Backup_26.01\Dokumenty\Naukowe\AnalizaDanych\_WYKŁADY\NeuralNets_moje\_Materiały\no_padding_no_strides_transpose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90294" y="3745074"/>
            <a:ext cx="2457450" cy="2757488"/>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D:\Users\XNOTE\OneDrive - Uniwersytet Jagielloński\Backup_26.01\Dokumenty\Naukowe\AnalizaDanych\_WYKŁADY\NeuralNets_moje\_Materiały\padding_strides_odd_transposed.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29535" y="-27384"/>
            <a:ext cx="3178969" cy="366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3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866" t="21613" r="42227" b="33487"/>
          <a:stretch/>
        </p:blipFill>
        <p:spPr bwMode="auto">
          <a:xfrm>
            <a:off x="155575" y="2132856"/>
            <a:ext cx="4639709" cy="356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ytuł 4"/>
          <p:cNvSpPr>
            <a:spLocks noGrp="1"/>
          </p:cNvSpPr>
          <p:nvPr>
            <p:ph type="title"/>
          </p:nvPr>
        </p:nvSpPr>
        <p:spPr>
          <a:xfrm>
            <a:off x="457200" y="273050"/>
            <a:ext cx="4385535" cy="635670"/>
          </a:xfrm>
        </p:spPr>
        <p:txBody>
          <a:bodyPr>
            <a:normAutofit/>
          </a:bodyPr>
          <a:lstStyle/>
          <a:p>
            <a:r>
              <a:rPr lang="pl-PL" sz="2800" dirty="0" err="1" smtClean="0"/>
              <a:t>Transposed</a:t>
            </a:r>
            <a:r>
              <a:rPr lang="pl-PL" sz="2800" dirty="0" smtClean="0"/>
              <a:t> </a:t>
            </a:r>
            <a:r>
              <a:rPr lang="pl-PL" sz="2800" dirty="0" err="1" smtClean="0"/>
              <a:t>convolution</a:t>
            </a:r>
            <a:r>
              <a:rPr lang="pl-PL" sz="2800" dirty="0" smtClean="0"/>
              <a:t>*</a:t>
            </a:r>
            <a:endParaRPr lang="en-GB" sz="2800" dirty="0"/>
          </a:p>
        </p:txBody>
      </p:sp>
      <mc:AlternateContent xmlns:mc="http://schemas.openxmlformats.org/markup-compatibility/2006" xmlns:a14="http://schemas.microsoft.com/office/drawing/2010/main">
        <mc:Choice Requires="a14">
          <p:sp>
            <p:nvSpPr>
              <p:cNvPr id="6" name="Symbol zastępczy tekstu 5"/>
              <p:cNvSpPr>
                <a:spLocks noGrp="1"/>
              </p:cNvSpPr>
              <p:nvPr>
                <p:ph type="body" sz="half" idx="2"/>
              </p:nvPr>
            </p:nvSpPr>
            <p:spPr>
              <a:xfrm>
                <a:off x="457200" y="908720"/>
                <a:ext cx="4546848" cy="5217443"/>
              </a:xfrm>
            </p:spPr>
            <p:txBody>
              <a:bodyPr>
                <a:noAutofit/>
              </a:bodyPr>
              <a:lstStyle/>
              <a:p>
                <a:r>
                  <a:rPr lang="pl-PL" sz="1800" dirty="0" smtClean="0"/>
                  <a:t>We </a:t>
                </a:r>
                <a:r>
                  <a:rPr lang="pl-PL" sz="1800" dirty="0" err="1" smtClean="0"/>
                  <a:t>need</a:t>
                </a:r>
                <a:r>
                  <a:rPr lang="pl-PL" sz="1800" dirty="0" smtClean="0"/>
                  <a:t> to </a:t>
                </a:r>
                <a:r>
                  <a:rPr lang="pl-PL" sz="1800" dirty="0" err="1" smtClean="0"/>
                  <a:t>up-scale</a:t>
                </a:r>
                <a:r>
                  <a:rPr lang="pl-PL" sz="1800" dirty="0" smtClean="0"/>
                  <a:t> </a:t>
                </a:r>
                <a:r>
                  <a:rPr lang="pl-PL" sz="1800" dirty="0" err="1" smtClean="0"/>
                  <a:t>output</a:t>
                </a:r>
                <a:r>
                  <a:rPr lang="pl-PL" sz="1800" dirty="0" smtClean="0"/>
                  <a:t>:</a:t>
                </a:r>
              </a:p>
              <a:p>
                <a:pPr marL="285750" indent="-285750">
                  <a:buFont typeface="Arial" panose="020B0604020202020204" pitchFamily="34" charset="0"/>
                  <a:buChar char="•"/>
                </a:pPr>
                <a:r>
                  <a:rPr lang="pl-PL" sz="1800" dirty="0" err="1"/>
                  <a:t>u</a:t>
                </a:r>
                <a:r>
                  <a:rPr lang="pl-PL" sz="1800" dirty="0" err="1" smtClean="0"/>
                  <a:t>se</a:t>
                </a:r>
                <a:r>
                  <a:rPr lang="pl-PL" sz="1800" dirty="0" smtClean="0"/>
                  <a:t>, </a:t>
                </a:r>
                <a:r>
                  <a:rPr lang="pl-PL" sz="1800" dirty="0" err="1" smtClean="0"/>
                  <a:t>e.g</a:t>
                </a:r>
                <a:r>
                  <a:rPr lang="pl-PL" sz="1800" dirty="0" smtClean="0"/>
                  <a:t>., </a:t>
                </a:r>
                <a:r>
                  <a:rPr lang="pl-PL" sz="1800" dirty="0"/>
                  <a:t>n</a:t>
                </a:r>
                <a:r>
                  <a:rPr lang="en-GB" sz="1800" dirty="0" err="1" smtClean="0"/>
                  <a:t>earest</a:t>
                </a:r>
                <a:r>
                  <a:rPr lang="en-GB" sz="1800" dirty="0" smtClean="0"/>
                  <a:t> </a:t>
                </a:r>
                <a:r>
                  <a:rPr lang="en-GB" sz="1800" dirty="0" err="1"/>
                  <a:t>neighbor</a:t>
                </a:r>
                <a:r>
                  <a:rPr lang="en-GB" sz="1800" dirty="0"/>
                  <a:t> </a:t>
                </a:r>
                <a:r>
                  <a:rPr lang="en-GB" sz="1800" dirty="0" smtClean="0"/>
                  <a:t>interpolation</a:t>
                </a:r>
                <a:endParaRPr lang="pl-PL" sz="1800" dirty="0" smtClean="0"/>
              </a:p>
              <a:p>
                <a:pPr marL="285750" indent="-285750">
                  <a:buFont typeface="Arial" panose="020B0604020202020204" pitchFamily="34" charset="0"/>
                  <a:buChar char="•"/>
                </a:pPr>
                <a:r>
                  <a:rPr lang="pl-PL" sz="1800" dirty="0" err="1" smtClean="0"/>
                  <a:t>or</a:t>
                </a:r>
                <a:r>
                  <a:rPr lang="pl-PL" sz="1800" dirty="0" smtClean="0"/>
                  <a:t> </a:t>
                </a:r>
                <a:r>
                  <a:rPr lang="pl-PL" sz="1800" dirty="0" err="1" smtClean="0"/>
                  <a:t>use</a:t>
                </a:r>
                <a:r>
                  <a:rPr lang="en-GB" sz="1800" dirty="0" smtClean="0"/>
                  <a:t> </a:t>
                </a:r>
                <a14:m>
                  <m:oMath xmlns:m="http://schemas.openxmlformats.org/officeDocument/2006/math">
                    <m:sSup>
                      <m:sSupPr>
                        <m:ctrlPr>
                          <a:rPr lang="pl-PL" sz="1800" i="1">
                            <a:latin typeface="Cambria Math"/>
                          </a:rPr>
                        </m:ctrlPr>
                      </m:sSupPr>
                      <m:e>
                        <m:r>
                          <a:rPr lang="pl-PL" sz="1800" b="1" i="1">
                            <a:latin typeface="Cambria Math"/>
                          </a:rPr>
                          <m:t>𝑪</m:t>
                        </m:r>
                      </m:e>
                      <m:sup>
                        <m:r>
                          <a:rPr lang="pl-PL" sz="1800" b="1">
                            <a:latin typeface="Cambria Math"/>
                          </a:rPr>
                          <m:t>𝐓</m:t>
                        </m:r>
                      </m:sup>
                    </m:sSup>
                  </m:oMath>
                </a14:m>
                <a:r>
                  <a:rPr lang="pl-PL" sz="1800" dirty="0"/>
                  <a:t> in a </a:t>
                </a:r>
                <a:r>
                  <a:rPr lang="pl-PL" sz="1800" dirty="0" err="1"/>
                  <a:t>forward</a:t>
                </a:r>
                <a:r>
                  <a:rPr lang="pl-PL" sz="1800" dirty="0"/>
                  <a:t> </a:t>
                </a:r>
                <a:r>
                  <a:rPr lang="pl-PL" sz="1800" dirty="0" smtClean="0"/>
                  <a:t>pass</a:t>
                </a:r>
                <a:endParaRPr lang="pl-PL" sz="1800" dirty="0"/>
              </a:p>
              <a:p>
                <a:r>
                  <a:rPr lang="pl-PL" sz="1800" dirty="0" smtClean="0"/>
                  <a:t>But: </a:t>
                </a:r>
                <a:r>
                  <a:rPr lang="en-GB" sz="1800" dirty="0"/>
                  <a:t> </a:t>
                </a:r>
                <a:r>
                  <a:rPr lang="en-GB" sz="1800" dirty="0" smtClean="0"/>
                  <a:t>cause</a:t>
                </a:r>
                <a:r>
                  <a:rPr lang="pl-PL" sz="1800" dirty="0" smtClean="0"/>
                  <a:t>s</a:t>
                </a:r>
                <a:r>
                  <a:rPr lang="en-GB" sz="1800" dirty="0" smtClean="0"/>
                  <a:t> checkerboard </a:t>
                </a:r>
                <a:r>
                  <a:rPr lang="en-GB" sz="1800" dirty="0" err="1" smtClean="0"/>
                  <a:t>artifacts</a:t>
                </a:r>
                <a:endParaRPr lang="pl-PL" sz="1800" dirty="0" smtClean="0"/>
              </a:p>
              <a:p>
                <a:pPr marL="285750" indent="-285750">
                  <a:buFont typeface="Arial" panose="020B0604020202020204" pitchFamily="34" charset="0"/>
                  <a:buChar char="•"/>
                </a:pPr>
                <a:endParaRPr lang="pl-PL" sz="1800" dirty="0" smtClean="0"/>
              </a:p>
              <a:p>
                <a:endParaRPr lang="pl-PL" sz="1800" i="1" dirty="0" smtClean="0"/>
              </a:p>
              <a:p>
                <a:endParaRPr lang="pl-PL" sz="1800" i="1" dirty="0" smtClean="0"/>
              </a:p>
              <a:p>
                <a:endParaRPr lang="pl-PL" sz="1800" i="1" dirty="0" smtClean="0"/>
              </a:p>
              <a:p>
                <a:endParaRPr lang="pl-PL" sz="1800" i="1" dirty="0" smtClean="0"/>
              </a:p>
              <a:p>
                <a:endParaRPr lang="pl-PL" sz="1800" i="1" dirty="0"/>
              </a:p>
              <a:p>
                <a:endParaRPr lang="pl-PL" sz="1800" i="1" dirty="0" smtClean="0"/>
              </a:p>
              <a:p>
                <a:endParaRPr lang="pl-PL" sz="1800" i="1" dirty="0"/>
              </a:p>
              <a:p>
                <a:endParaRPr lang="pl-PL" sz="1800" i="1" dirty="0" smtClean="0"/>
              </a:p>
              <a:p>
                <a:endParaRPr lang="pl-PL" sz="1800" i="1" dirty="0"/>
              </a:p>
            </p:txBody>
          </p:sp>
        </mc:Choice>
        <mc:Fallback xmlns="">
          <p:sp>
            <p:nvSpPr>
              <p:cNvPr id="6" name="Symbol zastępczy tekstu 5"/>
              <p:cNvSpPr>
                <a:spLocks noGrp="1" noRot="1" noChangeAspect="1" noMove="1" noResize="1" noEditPoints="1" noAdjustHandles="1" noChangeArrowheads="1" noChangeShapeType="1" noTextEdit="1"/>
              </p:cNvSpPr>
              <p:nvPr>
                <p:ph type="body" sz="half" idx="2"/>
              </p:nvPr>
            </p:nvSpPr>
            <p:spPr>
              <a:xfrm>
                <a:off x="457200" y="908720"/>
                <a:ext cx="4546848" cy="5217443"/>
              </a:xfrm>
              <a:blipFill rotWithShape="1">
                <a:blip r:embed="rId4"/>
                <a:stretch>
                  <a:fillRect l="-1072" t="-584"/>
                </a:stretch>
              </a:blipFill>
            </p:spPr>
            <p:txBody>
              <a:bodyPr/>
              <a:lstStyle/>
              <a:p>
                <a:r>
                  <a:rPr lang="en-GB">
                    <a:noFill/>
                  </a:rPr>
                  <a:t> </a:t>
                </a:r>
              </a:p>
            </p:txBody>
          </p:sp>
        </mc:Fallback>
      </mc:AlternateContent>
      <p:sp>
        <p:nvSpPr>
          <p:cNvPr id="2" name="AutoShape 2" descr="../_images/trans_conv.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3" descr="D:\Users\XNOTE\OneDrive - Uniwersytet Jagielloński\Backup_26.01\Dokumenty\Naukowe\AnalizaDanych\_WYKŁADY\NeuralNets_moje\_Materiały\padding_strides_odd_transposed.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929535" y="-27384"/>
            <a:ext cx="3178969" cy="3664744"/>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p:cNvSpPr txBox="1"/>
          <p:nvPr/>
        </p:nvSpPr>
        <p:spPr>
          <a:xfrm>
            <a:off x="126022" y="5589240"/>
            <a:ext cx="4464496" cy="276999"/>
          </a:xfrm>
          <a:prstGeom prst="rect">
            <a:avLst/>
          </a:prstGeom>
          <a:noFill/>
        </p:spPr>
        <p:txBody>
          <a:bodyPr wrap="square" rtlCol="0">
            <a:spAutoFit/>
          </a:bodyPr>
          <a:lstStyle/>
          <a:p>
            <a:r>
              <a:rPr lang="pl-PL" sz="1200" dirty="0" smtClean="0"/>
              <a:t>Source: </a:t>
            </a:r>
            <a:r>
              <a:rPr lang="en-GB" sz="1200" dirty="0">
                <a:hlinkClick r:id="rId6"/>
              </a:rPr>
              <a:t>https://distill.pub/2016/deconv-checkerboard/</a:t>
            </a:r>
            <a:endParaRPr lang="en-GB" sz="1200" i="1" dirty="0"/>
          </a:p>
        </p:txBody>
      </p:sp>
    </p:spTree>
    <p:extLst>
      <p:ext uri="{BB962C8B-B14F-4D97-AF65-F5344CB8AC3E}">
        <p14:creationId xmlns:p14="http://schemas.microsoft.com/office/powerpoint/2010/main" val="817780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Success</a:t>
            </a:r>
            <a:r>
              <a:rPr lang="pl-PL" dirty="0" smtClean="0"/>
              <a:t> story</a:t>
            </a:r>
            <a:endParaRPr lang="en-GB" dirty="0"/>
          </a:p>
        </p:txBody>
      </p:sp>
      <p:sp>
        <p:nvSpPr>
          <p:cNvPr id="3" name="Symbol zastępczy zawartości 2"/>
          <p:cNvSpPr>
            <a:spLocks noGrp="1"/>
          </p:cNvSpPr>
          <p:nvPr>
            <p:ph idx="1"/>
          </p:nvPr>
        </p:nvSpPr>
        <p:spPr/>
        <p:txBody>
          <a:bodyPr>
            <a:normAutofit/>
          </a:bodyPr>
          <a:lstStyle/>
          <a:p>
            <a:endParaRPr lang="pl-PL" sz="1800" dirty="0" smtClean="0"/>
          </a:p>
          <a:p>
            <a:endParaRPr lang="pl-PL" sz="1800" dirty="0"/>
          </a:p>
          <a:p>
            <a:endParaRPr lang="pl-PL" sz="1800" dirty="0" smtClean="0"/>
          </a:p>
          <a:p>
            <a:endParaRPr lang="en-GB" sz="1800" dirty="0"/>
          </a:p>
        </p:txBody>
      </p:sp>
      <p:sp>
        <p:nvSpPr>
          <p:cNvPr id="4" name="Symbol zastępczy tekstu 3"/>
          <p:cNvSpPr>
            <a:spLocks noGrp="1"/>
          </p:cNvSpPr>
          <p:nvPr>
            <p:ph type="body" sz="half" idx="2"/>
          </p:nvPr>
        </p:nvSpPr>
        <p:spPr/>
        <p:txBody>
          <a:bodyPr/>
          <a:lstStyle/>
          <a:p>
            <a:pPr marL="285750" indent="-285750">
              <a:buFont typeface="Arial" panose="020B0604020202020204" pitchFamily="34" charset="0"/>
              <a:buChar char="•"/>
            </a:pPr>
            <a:r>
              <a:rPr lang="en-GB" dirty="0" smtClean="0"/>
              <a:t>a </a:t>
            </a:r>
            <a:r>
              <a:rPr lang="en-GB" dirty="0"/>
              <a:t>convolutional network developed </a:t>
            </a:r>
            <a:r>
              <a:rPr lang="pl-PL" dirty="0" smtClean="0"/>
              <a:t>by </a:t>
            </a:r>
            <a:r>
              <a:rPr lang="en-GB" dirty="0" smtClean="0"/>
              <a:t>AT&amp;T for</a:t>
            </a:r>
            <a:r>
              <a:rPr lang="pl-PL" dirty="0" smtClean="0"/>
              <a:t> </a:t>
            </a:r>
            <a:r>
              <a:rPr lang="en-GB" dirty="0" smtClean="0"/>
              <a:t>reading </a:t>
            </a:r>
            <a:r>
              <a:rPr lang="en-GB" dirty="0"/>
              <a:t>checks (</a:t>
            </a:r>
            <a:r>
              <a:rPr lang="en-GB" dirty="0" err="1"/>
              <a:t>LeCun</a:t>
            </a:r>
            <a:r>
              <a:rPr lang="en-GB" dirty="0"/>
              <a:t> et al., 1998b)</a:t>
            </a:r>
          </a:p>
          <a:p>
            <a:pPr marL="285750" indent="-285750">
              <a:buFont typeface="Arial" panose="020B0604020202020204" pitchFamily="34" charset="0"/>
              <a:buChar char="•"/>
            </a:pPr>
            <a:r>
              <a:rPr lang="en-GB" dirty="0"/>
              <a:t>OCR and handwriting recognition systems</a:t>
            </a:r>
            <a:endParaRPr lang="pl-PL" dirty="0" smtClean="0"/>
          </a:p>
          <a:p>
            <a:pPr marL="285750" indent="-285750">
              <a:buFont typeface="Arial" panose="020B0604020202020204" pitchFamily="34" charset="0"/>
              <a:buChar char="•"/>
            </a:pPr>
            <a:r>
              <a:rPr lang="en-GB" dirty="0" smtClean="0"/>
              <a:t>ImageNet </a:t>
            </a:r>
            <a:r>
              <a:rPr lang="en-GB" dirty="0"/>
              <a:t>object recognition </a:t>
            </a:r>
            <a:r>
              <a:rPr lang="en-GB" dirty="0" smtClean="0"/>
              <a:t>challenge</a:t>
            </a:r>
            <a:r>
              <a:rPr lang="pl-PL" dirty="0"/>
              <a:t> </a:t>
            </a:r>
            <a:r>
              <a:rPr lang="pl-PL" dirty="0" smtClean="0"/>
              <a:t>(</a:t>
            </a:r>
            <a:r>
              <a:rPr lang="en-GB" dirty="0" err="1" smtClean="0"/>
              <a:t>Krizhevsky</a:t>
            </a:r>
            <a:r>
              <a:rPr lang="en-GB" dirty="0" smtClean="0"/>
              <a:t> </a:t>
            </a:r>
            <a:r>
              <a:rPr lang="en-GB" dirty="0"/>
              <a:t>et al</a:t>
            </a:r>
            <a:r>
              <a:rPr lang="en-GB" dirty="0" smtClean="0"/>
              <a:t>.</a:t>
            </a:r>
            <a:r>
              <a:rPr lang="pl-PL" dirty="0" smtClean="0"/>
              <a:t> 2012)</a:t>
            </a:r>
            <a:r>
              <a:rPr lang="en-GB" dirty="0"/>
              <a:t/>
            </a:r>
            <a:br>
              <a:rPr lang="en-GB" dirty="0"/>
            </a:b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588615"/>
            <a:ext cx="2819400"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603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Success</a:t>
            </a:r>
            <a:r>
              <a:rPr lang="pl-PL" dirty="0" smtClean="0"/>
              <a:t> story</a:t>
            </a:r>
            <a:endParaRPr lang="en-GB" dirty="0"/>
          </a:p>
        </p:txBody>
      </p:sp>
      <p:sp>
        <p:nvSpPr>
          <p:cNvPr id="3" name="Symbol zastępczy zawartości 2"/>
          <p:cNvSpPr>
            <a:spLocks noGrp="1"/>
          </p:cNvSpPr>
          <p:nvPr>
            <p:ph idx="1"/>
          </p:nvPr>
        </p:nvSpPr>
        <p:spPr/>
        <p:txBody>
          <a:bodyPr>
            <a:normAutofit/>
          </a:bodyPr>
          <a:lstStyle/>
          <a:p>
            <a:endParaRPr lang="pl-PL" sz="1800" dirty="0" smtClean="0"/>
          </a:p>
          <a:p>
            <a:endParaRPr lang="pl-PL" sz="1800" dirty="0"/>
          </a:p>
          <a:p>
            <a:endParaRPr lang="pl-PL" sz="1800" dirty="0" smtClean="0"/>
          </a:p>
          <a:p>
            <a:endParaRPr lang="en-GB" sz="1800" dirty="0"/>
          </a:p>
        </p:txBody>
      </p:sp>
      <p:sp>
        <p:nvSpPr>
          <p:cNvPr id="4" name="Symbol zastępczy tekstu 3"/>
          <p:cNvSpPr>
            <a:spLocks noGrp="1"/>
          </p:cNvSpPr>
          <p:nvPr>
            <p:ph type="body" sz="half" idx="2"/>
          </p:nvPr>
        </p:nvSpPr>
        <p:spPr/>
        <p:txBody>
          <a:bodyPr/>
          <a:lstStyle/>
          <a:p>
            <a:pPr marL="285750" indent="-285750">
              <a:buFont typeface="Arial" panose="020B0604020202020204" pitchFamily="34" charset="0"/>
              <a:buChar char="•"/>
            </a:pPr>
            <a:r>
              <a:rPr lang="en-GB" dirty="0" smtClean="0"/>
              <a:t>a </a:t>
            </a:r>
            <a:r>
              <a:rPr lang="en-GB" dirty="0"/>
              <a:t>convolutional network developed </a:t>
            </a:r>
            <a:r>
              <a:rPr lang="pl-PL" dirty="0" smtClean="0"/>
              <a:t>by </a:t>
            </a:r>
            <a:r>
              <a:rPr lang="en-GB" dirty="0" smtClean="0"/>
              <a:t>AT&amp;T for</a:t>
            </a:r>
            <a:r>
              <a:rPr lang="pl-PL" dirty="0" smtClean="0"/>
              <a:t> </a:t>
            </a:r>
            <a:r>
              <a:rPr lang="en-GB" dirty="0" smtClean="0"/>
              <a:t>reading </a:t>
            </a:r>
            <a:r>
              <a:rPr lang="en-GB" dirty="0"/>
              <a:t>checks (</a:t>
            </a:r>
            <a:r>
              <a:rPr lang="en-GB" dirty="0" err="1"/>
              <a:t>LeCun</a:t>
            </a:r>
            <a:r>
              <a:rPr lang="en-GB" dirty="0"/>
              <a:t> et al., 1998b)</a:t>
            </a:r>
          </a:p>
          <a:p>
            <a:pPr marL="285750" indent="-285750">
              <a:buFont typeface="Arial" panose="020B0604020202020204" pitchFamily="34" charset="0"/>
              <a:buChar char="•"/>
            </a:pPr>
            <a:r>
              <a:rPr lang="en-GB" dirty="0"/>
              <a:t>OCR and handwriting recognition systems</a:t>
            </a:r>
            <a:endParaRPr lang="pl-PL" dirty="0" smtClean="0"/>
          </a:p>
          <a:p>
            <a:pPr marL="285750" indent="-285750">
              <a:buFont typeface="Arial" panose="020B0604020202020204" pitchFamily="34" charset="0"/>
              <a:buChar char="•"/>
            </a:pPr>
            <a:r>
              <a:rPr lang="en-GB" dirty="0" smtClean="0"/>
              <a:t>ImageNet </a:t>
            </a:r>
            <a:r>
              <a:rPr lang="en-GB" dirty="0"/>
              <a:t>object recognition </a:t>
            </a:r>
            <a:r>
              <a:rPr lang="en-GB" dirty="0" smtClean="0"/>
              <a:t>challenge</a:t>
            </a:r>
            <a:r>
              <a:rPr lang="pl-PL" dirty="0"/>
              <a:t> </a:t>
            </a:r>
            <a:r>
              <a:rPr lang="pl-PL" dirty="0" smtClean="0"/>
              <a:t>(</a:t>
            </a:r>
            <a:r>
              <a:rPr lang="en-GB" dirty="0" err="1" smtClean="0"/>
              <a:t>Krizhevsky</a:t>
            </a:r>
            <a:r>
              <a:rPr lang="en-GB" dirty="0" smtClean="0"/>
              <a:t> </a:t>
            </a:r>
            <a:r>
              <a:rPr lang="en-GB" dirty="0"/>
              <a:t>et al</a:t>
            </a:r>
            <a:r>
              <a:rPr lang="en-GB" dirty="0" smtClean="0"/>
              <a:t>.</a:t>
            </a:r>
            <a:r>
              <a:rPr lang="pl-PL" dirty="0" smtClean="0"/>
              <a:t> 2012)</a:t>
            </a:r>
            <a:r>
              <a:rPr lang="en-GB" dirty="0"/>
              <a:t/>
            </a:r>
            <a:br>
              <a:rPr lang="en-GB" dirty="0"/>
            </a:br>
            <a:endParaRPr lang="en-GB" dirty="0"/>
          </a:p>
        </p:txBody>
      </p:sp>
      <p:pic>
        <p:nvPicPr>
          <p:cNvPr id="6" name="Picture 2" descr="https://miro.medium.com/max/1255/1*vkQ0hXDaQv57sALXAJqux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5" y="3212976"/>
            <a:ext cx="8951745"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596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Success</a:t>
            </a:r>
            <a:r>
              <a:rPr lang="pl-PL" dirty="0" smtClean="0"/>
              <a:t> story</a:t>
            </a:r>
            <a:endParaRPr lang="en-GB" dirty="0"/>
          </a:p>
        </p:txBody>
      </p:sp>
      <p:sp>
        <p:nvSpPr>
          <p:cNvPr id="3" name="Symbol zastępczy zawartości 2"/>
          <p:cNvSpPr>
            <a:spLocks noGrp="1"/>
          </p:cNvSpPr>
          <p:nvPr>
            <p:ph idx="1"/>
          </p:nvPr>
        </p:nvSpPr>
        <p:spPr/>
        <p:txBody>
          <a:bodyPr>
            <a:normAutofit/>
          </a:bodyPr>
          <a:lstStyle/>
          <a:p>
            <a:endParaRPr lang="pl-PL" sz="1800" dirty="0" smtClean="0"/>
          </a:p>
          <a:p>
            <a:endParaRPr lang="pl-PL" sz="1800" dirty="0"/>
          </a:p>
          <a:p>
            <a:endParaRPr lang="pl-PL" sz="1800" dirty="0" smtClean="0"/>
          </a:p>
          <a:p>
            <a:r>
              <a:rPr lang="en-GB" sz="1800" dirty="0" smtClean="0"/>
              <a:t>Conv</a:t>
            </a:r>
            <a:r>
              <a:rPr lang="pl-PL" sz="1800" dirty="0" err="1" smtClean="0"/>
              <a:t>nets</a:t>
            </a:r>
            <a:r>
              <a:rPr lang="pl-PL" sz="1800" dirty="0" smtClean="0"/>
              <a:t> </a:t>
            </a:r>
            <a:r>
              <a:rPr lang="en-GB" sz="1800" dirty="0" smtClean="0"/>
              <a:t>more </a:t>
            </a:r>
            <a:r>
              <a:rPr lang="en-GB" sz="1800" dirty="0"/>
              <a:t>computationally eﬃcient </a:t>
            </a:r>
            <a:r>
              <a:rPr lang="en-GB" sz="1800" dirty="0" smtClean="0"/>
              <a:t>than</a:t>
            </a:r>
            <a:r>
              <a:rPr lang="pl-PL" sz="1800" dirty="0" smtClean="0"/>
              <a:t> </a:t>
            </a:r>
            <a:r>
              <a:rPr lang="en-GB" sz="1800" dirty="0" smtClean="0"/>
              <a:t>fully </a:t>
            </a:r>
            <a:r>
              <a:rPr lang="en-GB" sz="1800" dirty="0"/>
              <a:t>connected </a:t>
            </a:r>
            <a:r>
              <a:rPr lang="en-GB" sz="1800" dirty="0" smtClean="0"/>
              <a:t>networks</a:t>
            </a:r>
            <a:endParaRPr lang="pl-PL" sz="1800" dirty="0" smtClean="0"/>
          </a:p>
          <a:p>
            <a:r>
              <a:rPr lang="en-GB" sz="1800" dirty="0" smtClean="0"/>
              <a:t>specialize</a:t>
            </a:r>
            <a:r>
              <a:rPr lang="pl-PL" sz="1800" dirty="0"/>
              <a:t>d</a:t>
            </a:r>
            <a:r>
              <a:rPr lang="en-GB" sz="1800" dirty="0" smtClean="0"/>
              <a:t> to </a:t>
            </a:r>
            <a:r>
              <a:rPr lang="en-GB" sz="1800" dirty="0"/>
              <a:t>work</a:t>
            </a:r>
            <a:r>
              <a:rPr lang="pl-PL" sz="1800" dirty="0"/>
              <a:t> </a:t>
            </a:r>
            <a:r>
              <a:rPr lang="en-GB" sz="1800" dirty="0"/>
              <a:t>with data that has a clear grid-structured topology</a:t>
            </a:r>
            <a:endParaRPr lang="pl-PL" sz="1800" dirty="0" smtClean="0"/>
          </a:p>
          <a:p>
            <a:r>
              <a:rPr lang="en-GB" sz="1800" dirty="0" smtClean="0"/>
              <a:t>easier </a:t>
            </a:r>
            <a:r>
              <a:rPr lang="en-GB" sz="1800" dirty="0"/>
              <a:t>to run multiple </a:t>
            </a:r>
            <a:r>
              <a:rPr lang="en-GB" sz="1800" dirty="0" smtClean="0"/>
              <a:t>experiments</a:t>
            </a:r>
            <a:r>
              <a:rPr lang="pl-PL" sz="1800" dirty="0"/>
              <a:t> </a:t>
            </a:r>
            <a:r>
              <a:rPr lang="en-GB" sz="1800" dirty="0" smtClean="0"/>
              <a:t>and </a:t>
            </a:r>
            <a:r>
              <a:rPr lang="en-GB" sz="1800" dirty="0"/>
              <a:t>tune their implementation and </a:t>
            </a:r>
            <a:r>
              <a:rPr lang="en-GB" sz="1800" dirty="0" err="1" smtClean="0"/>
              <a:t>hyperparameters</a:t>
            </a:r>
            <a:endParaRPr lang="pl-PL" sz="1800" dirty="0" smtClean="0"/>
          </a:p>
          <a:p>
            <a:r>
              <a:rPr lang="en-GB" sz="1800" dirty="0" smtClean="0"/>
              <a:t>easier </a:t>
            </a:r>
            <a:r>
              <a:rPr lang="en-GB" sz="1800" dirty="0"/>
              <a:t>to </a:t>
            </a:r>
            <a:r>
              <a:rPr lang="en-GB" sz="1800" dirty="0" smtClean="0"/>
              <a:t>train</a:t>
            </a:r>
            <a:r>
              <a:rPr lang="pl-PL" sz="1800" dirty="0" smtClean="0"/>
              <a:t> </a:t>
            </a:r>
            <a:r>
              <a:rPr lang="pl-PL" sz="1800" dirty="0"/>
              <a:t>l</a:t>
            </a:r>
            <a:r>
              <a:rPr lang="en-GB" sz="1800" dirty="0" err="1"/>
              <a:t>arger</a:t>
            </a:r>
            <a:r>
              <a:rPr lang="en-GB" sz="1800" dirty="0"/>
              <a:t> networks </a:t>
            </a:r>
            <a:endParaRPr lang="pl-PL" sz="1800" dirty="0" smtClean="0"/>
          </a:p>
          <a:p>
            <a:r>
              <a:rPr lang="en-GB" sz="1800" dirty="0" smtClean="0"/>
              <a:t>most </a:t>
            </a:r>
            <a:r>
              <a:rPr lang="en-GB" sz="1800" dirty="0"/>
              <a:t>successful on a two-dimensional</a:t>
            </a:r>
            <a:r>
              <a:rPr lang="pl-PL" sz="1800" dirty="0"/>
              <a:t> </a:t>
            </a:r>
            <a:r>
              <a:rPr lang="en-GB" sz="1800" dirty="0"/>
              <a:t>image </a:t>
            </a:r>
            <a:r>
              <a:rPr lang="en-GB" sz="1800" dirty="0" smtClean="0"/>
              <a:t>topology</a:t>
            </a:r>
            <a:endParaRPr lang="en-GB" sz="1800" dirty="0"/>
          </a:p>
          <a:p>
            <a:endParaRPr lang="en-GB" sz="1800" dirty="0"/>
          </a:p>
        </p:txBody>
      </p:sp>
      <p:sp>
        <p:nvSpPr>
          <p:cNvPr id="4" name="Symbol zastępczy tekstu 3"/>
          <p:cNvSpPr>
            <a:spLocks noGrp="1"/>
          </p:cNvSpPr>
          <p:nvPr>
            <p:ph type="body" sz="half" idx="2"/>
          </p:nvPr>
        </p:nvSpPr>
        <p:spPr/>
        <p:txBody>
          <a:bodyPr/>
          <a:lstStyle/>
          <a:p>
            <a:pPr marL="285750" indent="-285750">
              <a:buFont typeface="Arial" panose="020B0604020202020204" pitchFamily="34" charset="0"/>
              <a:buChar char="•"/>
            </a:pPr>
            <a:r>
              <a:rPr lang="en-GB" dirty="0" smtClean="0"/>
              <a:t>a </a:t>
            </a:r>
            <a:r>
              <a:rPr lang="en-GB" dirty="0"/>
              <a:t>convolutional network developed </a:t>
            </a:r>
            <a:r>
              <a:rPr lang="pl-PL" dirty="0" smtClean="0"/>
              <a:t>by </a:t>
            </a:r>
            <a:r>
              <a:rPr lang="en-GB" dirty="0" smtClean="0"/>
              <a:t>AT&amp;T for</a:t>
            </a:r>
            <a:r>
              <a:rPr lang="pl-PL" dirty="0" smtClean="0"/>
              <a:t> </a:t>
            </a:r>
            <a:r>
              <a:rPr lang="en-GB" dirty="0" smtClean="0"/>
              <a:t>reading </a:t>
            </a:r>
            <a:r>
              <a:rPr lang="en-GB" dirty="0"/>
              <a:t>checks (</a:t>
            </a:r>
            <a:r>
              <a:rPr lang="en-GB" dirty="0" err="1"/>
              <a:t>LeCun</a:t>
            </a:r>
            <a:r>
              <a:rPr lang="en-GB" dirty="0"/>
              <a:t> et al., 1998b)</a:t>
            </a:r>
          </a:p>
          <a:p>
            <a:pPr marL="285750" indent="-285750">
              <a:buFont typeface="Arial" panose="020B0604020202020204" pitchFamily="34" charset="0"/>
              <a:buChar char="•"/>
            </a:pPr>
            <a:r>
              <a:rPr lang="en-GB" dirty="0"/>
              <a:t>OCR and handwriting recognition systems</a:t>
            </a:r>
            <a:endParaRPr lang="pl-PL" dirty="0" smtClean="0"/>
          </a:p>
          <a:p>
            <a:pPr marL="285750" indent="-285750">
              <a:buFont typeface="Arial" panose="020B0604020202020204" pitchFamily="34" charset="0"/>
              <a:buChar char="•"/>
            </a:pPr>
            <a:r>
              <a:rPr lang="en-GB" dirty="0" smtClean="0"/>
              <a:t>ImageNet </a:t>
            </a:r>
            <a:r>
              <a:rPr lang="en-GB" dirty="0"/>
              <a:t>object recognition </a:t>
            </a:r>
            <a:r>
              <a:rPr lang="en-GB" dirty="0" smtClean="0"/>
              <a:t>challenge</a:t>
            </a:r>
            <a:r>
              <a:rPr lang="pl-PL" dirty="0"/>
              <a:t> </a:t>
            </a:r>
            <a:r>
              <a:rPr lang="pl-PL" dirty="0" smtClean="0"/>
              <a:t>(</a:t>
            </a:r>
            <a:r>
              <a:rPr lang="en-GB" dirty="0" err="1" smtClean="0"/>
              <a:t>Krizhevsky</a:t>
            </a:r>
            <a:r>
              <a:rPr lang="en-GB" dirty="0" smtClean="0"/>
              <a:t> </a:t>
            </a:r>
            <a:r>
              <a:rPr lang="en-GB" dirty="0"/>
              <a:t>et al</a:t>
            </a:r>
            <a:r>
              <a:rPr lang="en-GB" dirty="0" smtClean="0"/>
              <a:t>.</a:t>
            </a:r>
            <a:r>
              <a:rPr lang="pl-PL" dirty="0" smtClean="0"/>
              <a:t> 2012)</a:t>
            </a:r>
            <a:r>
              <a:rPr lang="en-GB" dirty="0"/>
              <a:t/>
            </a:r>
            <a:br>
              <a:rPr lang="en-GB" dirty="0"/>
            </a:br>
            <a:endParaRPr lang="pl-PL" dirty="0" smtClean="0"/>
          </a:p>
          <a:p>
            <a:endParaRPr lang="en-GB" dirty="0"/>
          </a:p>
        </p:txBody>
      </p:sp>
    </p:spTree>
    <p:extLst>
      <p:ext uri="{BB962C8B-B14F-4D97-AF65-F5344CB8AC3E}">
        <p14:creationId xmlns:p14="http://schemas.microsoft.com/office/powerpoint/2010/main" val="24718065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Success</a:t>
            </a:r>
            <a:r>
              <a:rPr lang="pl-PL" dirty="0" smtClean="0"/>
              <a:t> story</a:t>
            </a:r>
            <a:endParaRPr lang="en-GB" dirty="0"/>
          </a:p>
        </p:txBody>
      </p:sp>
      <p:sp>
        <p:nvSpPr>
          <p:cNvPr id="3" name="Symbol zastępczy zawartości 2"/>
          <p:cNvSpPr>
            <a:spLocks noGrp="1"/>
          </p:cNvSpPr>
          <p:nvPr>
            <p:ph idx="1"/>
          </p:nvPr>
        </p:nvSpPr>
        <p:spPr/>
        <p:txBody>
          <a:bodyPr>
            <a:normAutofit/>
          </a:bodyPr>
          <a:lstStyle/>
          <a:p>
            <a:endParaRPr lang="pl-PL" sz="1800" dirty="0" smtClean="0"/>
          </a:p>
          <a:p>
            <a:endParaRPr lang="pl-PL" sz="1800" dirty="0"/>
          </a:p>
          <a:p>
            <a:endParaRPr lang="pl-PL" sz="1800" dirty="0" smtClean="0"/>
          </a:p>
          <a:p>
            <a:r>
              <a:rPr lang="en-GB" sz="1800" dirty="0" smtClean="0"/>
              <a:t>Conv</a:t>
            </a:r>
            <a:r>
              <a:rPr lang="pl-PL" sz="1800" dirty="0" err="1" smtClean="0"/>
              <a:t>nets</a:t>
            </a:r>
            <a:r>
              <a:rPr lang="pl-PL" sz="1800" dirty="0" smtClean="0"/>
              <a:t> </a:t>
            </a:r>
            <a:r>
              <a:rPr lang="en-GB" sz="1800" dirty="0" smtClean="0"/>
              <a:t>more </a:t>
            </a:r>
            <a:r>
              <a:rPr lang="en-GB" sz="1800" dirty="0"/>
              <a:t>computationally eﬃcient </a:t>
            </a:r>
            <a:r>
              <a:rPr lang="en-GB" sz="1800" dirty="0" smtClean="0"/>
              <a:t>than</a:t>
            </a:r>
            <a:r>
              <a:rPr lang="pl-PL" sz="1800" dirty="0" smtClean="0"/>
              <a:t> </a:t>
            </a:r>
            <a:r>
              <a:rPr lang="en-GB" sz="1800" dirty="0" smtClean="0"/>
              <a:t>fully </a:t>
            </a:r>
            <a:r>
              <a:rPr lang="en-GB" sz="1800" dirty="0"/>
              <a:t>connected </a:t>
            </a:r>
            <a:r>
              <a:rPr lang="en-GB" sz="1800" dirty="0" smtClean="0"/>
              <a:t>networks</a:t>
            </a:r>
            <a:endParaRPr lang="pl-PL" sz="1800" dirty="0" smtClean="0"/>
          </a:p>
          <a:p>
            <a:r>
              <a:rPr lang="en-GB" sz="1800" dirty="0" smtClean="0"/>
              <a:t>specialize</a:t>
            </a:r>
            <a:r>
              <a:rPr lang="pl-PL" sz="1800" dirty="0"/>
              <a:t>d</a:t>
            </a:r>
            <a:r>
              <a:rPr lang="en-GB" sz="1800" dirty="0" smtClean="0"/>
              <a:t> to </a:t>
            </a:r>
            <a:r>
              <a:rPr lang="en-GB" sz="1800" dirty="0"/>
              <a:t>work</a:t>
            </a:r>
            <a:r>
              <a:rPr lang="pl-PL" sz="1800" dirty="0"/>
              <a:t> </a:t>
            </a:r>
            <a:r>
              <a:rPr lang="en-GB" sz="1800" dirty="0"/>
              <a:t>with data that has a clear grid-structured topology</a:t>
            </a:r>
            <a:endParaRPr lang="pl-PL" sz="1800" dirty="0" smtClean="0"/>
          </a:p>
          <a:p>
            <a:r>
              <a:rPr lang="en-GB" sz="1800" dirty="0" smtClean="0"/>
              <a:t>easier </a:t>
            </a:r>
            <a:r>
              <a:rPr lang="en-GB" sz="1800" dirty="0"/>
              <a:t>to run multiple </a:t>
            </a:r>
            <a:r>
              <a:rPr lang="en-GB" sz="1800" dirty="0" smtClean="0"/>
              <a:t>experiments</a:t>
            </a:r>
            <a:r>
              <a:rPr lang="pl-PL" sz="1800" dirty="0"/>
              <a:t> </a:t>
            </a:r>
            <a:r>
              <a:rPr lang="en-GB" sz="1800" dirty="0" smtClean="0"/>
              <a:t>and </a:t>
            </a:r>
            <a:r>
              <a:rPr lang="en-GB" sz="1800" dirty="0"/>
              <a:t>tune their implementation and </a:t>
            </a:r>
            <a:r>
              <a:rPr lang="en-GB" sz="1800" dirty="0" err="1" smtClean="0"/>
              <a:t>hyperparameters</a:t>
            </a:r>
            <a:endParaRPr lang="pl-PL" sz="1800" dirty="0" smtClean="0"/>
          </a:p>
          <a:p>
            <a:r>
              <a:rPr lang="en-GB" sz="1800" dirty="0" smtClean="0"/>
              <a:t>easier </a:t>
            </a:r>
            <a:r>
              <a:rPr lang="en-GB" sz="1800" dirty="0"/>
              <a:t>to </a:t>
            </a:r>
            <a:r>
              <a:rPr lang="en-GB" sz="1800" dirty="0" smtClean="0"/>
              <a:t>train</a:t>
            </a:r>
            <a:r>
              <a:rPr lang="pl-PL" sz="1800" dirty="0" smtClean="0"/>
              <a:t> </a:t>
            </a:r>
            <a:r>
              <a:rPr lang="pl-PL" sz="1800" dirty="0"/>
              <a:t>l</a:t>
            </a:r>
            <a:r>
              <a:rPr lang="en-GB" sz="1800" dirty="0" err="1"/>
              <a:t>arger</a:t>
            </a:r>
            <a:r>
              <a:rPr lang="en-GB" sz="1800" dirty="0"/>
              <a:t> networks </a:t>
            </a:r>
            <a:endParaRPr lang="pl-PL" sz="1800" dirty="0" smtClean="0"/>
          </a:p>
          <a:p>
            <a:r>
              <a:rPr lang="en-GB" sz="1800" dirty="0" smtClean="0"/>
              <a:t>most </a:t>
            </a:r>
            <a:r>
              <a:rPr lang="en-GB" sz="1800" dirty="0"/>
              <a:t>successful on a two-dimensional</a:t>
            </a:r>
            <a:r>
              <a:rPr lang="pl-PL" sz="1800" dirty="0"/>
              <a:t> </a:t>
            </a:r>
            <a:r>
              <a:rPr lang="en-GB" sz="1800" dirty="0"/>
              <a:t>image </a:t>
            </a:r>
            <a:r>
              <a:rPr lang="en-GB" sz="1800" dirty="0" smtClean="0"/>
              <a:t>topology</a:t>
            </a:r>
            <a:endParaRPr lang="en-GB" sz="1800" dirty="0"/>
          </a:p>
          <a:p>
            <a:endParaRPr lang="en-GB" sz="1800" dirty="0"/>
          </a:p>
        </p:txBody>
      </p:sp>
      <p:sp>
        <p:nvSpPr>
          <p:cNvPr id="4" name="Symbol zastępczy tekstu 3"/>
          <p:cNvSpPr>
            <a:spLocks noGrp="1"/>
          </p:cNvSpPr>
          <p:nvPr>
            <p:ph type="body" sz="half" idx="2"/>
          </p:nvPr>
        </p:nvSpPr>
        <p:spPr/>
        <p:txBody>
          <a:bodyPr/>
          <a:lstStyle/>
          <a:p>
            <a:pPr marL="285750" indent="-285750">
              <a:buFont typeface="Arial" panose="020B0604020202020204" pitchFamily="34" charset="0"/>
              <a:buChar char="•"/>
            </a:pPr>
            <a:r>
              <a:rPr lang="en-GB" dirty="0" smtClean="0"/>
              <a:t>a </a:t>
            </a:r>
            <a:r>
              <a:rPr lang="en-GB" dirty="0"/>
              <a:t>convolutional network developed </a:t>
            </a:r>
            <a:r>
              <a:rPr lang="pl-PL" dirty="0" smtClean="0"/>
              <a:t>by </a:t>
            </a:r>
            <a:r>
              <a:rPr lang="en-GB" dirty="0" smtClean="0"/>
              <a:t>AT&amp;T for</a:t>
            </a:r>
            <a:r>
              <a:rPr lang="pl-PL" dirty="0" smtClean="0"/>
              <a:t> </a:t>
            </a:r>
            <a:r>
              <a:rPr lang="en-GB" dirty="0" smtClean="0"/>
              <a:t>reading </a:t>
            </a:r>
            <a:r>
              <a:rPr lang="en-GB" dirty="0"/>
              <a:t>checks (</a:t>
            </a:r>
            <a:r>
              <a:rPr lang="en-GB" dirty="0" err="1"/>
              <a:t>LeCun</a:t>
            </a:r>
            <a:r>
              <a:rPr lang="en-GB" dirty="0"/>
              <a:t> et al., 1998b)</a:t>
            </a:r>
          </a:p>
          <a:p>
            <a:pPr marL="285750" indent="-285750">
              <a:buFont typeface="Arial" panose="020B0604020202020204" pitchFamily="34" charset="0"/>
              <a:buChar char="•"/>
            </a:pPr>
            <a:r>
              <a:rPr lang="en-GB" dirty="0"/>
              <a:t>OCR and handwriting recognition systems</a:t>
            </a:r>
            <a:endParaRPr lang="pl-PL" dirty="0" smtClean="0"/>
          </a:p>
          <a:p>
            <a:pPr marL="285750" indent="-285750">
              <a:buFont typeface="Arial" panose="020B0604020202020204" pitchFamily="34" charset="0"/>
              <a:buChar char="•"/>
            </a:pPr>
            <a:r>
              <a:rPr lang="en-GB" dirty="0" smtClean="0"/>
              <a:t>ImageNet </a:t>
            </a:r>
            <a:r>
              <a:rPr lang="en-GB" dirty="0"/>
              <a:t>object recognition </a:t>
            </a:r>
            <a:r>
              <a:rPr lang="en-GB" dirty="0" smtClean="0"/>
              <a:t>challenge</a:t>
            </a:r>
            <a:r>
              <a:rPr lang="pl-PL" dirty="0"/>
              <a:t> </a:t>
            </a:r>
            <a:r>
              <a:rPr lang="pl-PL" dirty="0" smtClean="0"/>
              <a:t>(</a:t>
            </a:r>
            <a:r>
              <a:rPr lang="en-GB" dirty="0" err="1" smtClean="0"/>
              <a:t>Krizhevsky</a:t>
            </a:r>
            <a:r>
              <a:rPr lang="en-GB" dirty="0" smtClean="0"/>
              <a:t> </a:t>
            </a:r>
            <a:r>
              <a:rPr lang="en-GB" dirty="0"/>
              <a:t>et al</a:t>
            </a:r>
            <a:r>
              <a:rPr lang="en-GB" dirty="0" smtClean="0"/>
              <a:t>.</a:t>
            </a:r>
            <a:r>
              <a:rPr lang="pl-PL" dirty="0" smtClean="0"/>
              <a:t> 2012)</a:t>
            </a:r>
            <a:r>
              <a:rPr lang="en-GB" dirty="0"/>
              <a:t/>
            </a:r>
            <a:br>
              <a:rPr lang="en-GB" dirty="0"/>
            </a:br>
            <a:endParaRPr lang="pl-PL" dirty="0" smtClean="0"/>
          </a:p>
          <a:p>
            <a:r>
              <a:rPr lang="pl-PL" dirty="0" err="1" smtClean="0"/>
              <a:t>Some</a:t>
            </a:r>
            <a:r>
              <a:rPr lang="pl-PL" dirty="0" smtClean="0"/>
              <a:t> </a:t>
            </a:r>
            <a:r>
              <a:rPr lang="pl-PL" dirty="0" err="1" smtClean="0"/>
              <a:t>well-known</a:t>
            </a:r>
            <a:r>
              <a:rPr lang="pl-PL" dirty="0" smtClean="0"/>
              <a:t> </a:t>
            </a:r>
            <a:r>
              <a:rPr lang="pl-PL" dirty="0" err="1" smtClean="0"/>
              <a:t>architectures</a:t>
            </a:r>
            <a:r>
              <a:rPr lang="pl-PL" dirty="0" smtClean="0"/>
              <a:t>:</a:t>
            </a:r>
          </a:p>
          <a:p>
            <a:pPr marL="285750" indent="-285750">
              <a:buFont typeface="Arial" panose="020B0604020202020204" pitchFamily="34" charset="0"/>
              <a:buChar char="•"/>
            </a:pPr>
            <a:r>
              <a:rPr lang="nb-NO" dirty="0"/>
              <a:t>LeNet</a:t>
            </a:r>
          </a:p>
          <a:p>
            <a:pPr marL="285750" indent="-285750">
              <a:buFont typeface="Arial" panose="020B0604020202020204" pitchFamily="34" charset="0"/>
              <a:buChar char="•"/>
            </a:pPr>
            <a:r>
              <a:rPr lang="nb-NO" dirty="0"/>
              <a:t>AlexNet</a:t>
            </a:r>
          </a:p>
          <a:p>
            <a:pPr marL="285750" indent="-285750">
              <a:buFont typeface="Arial" panose="020B0604020202020204" pitchFamily="34" charset="0"/>
              <a:buChar char="•"/>
            </a:pPr>
            <a:r>
              <a:rPr lang="nb-NO" dirty="0"/>
              <a:t>VGGNet</a:t>
            </a:r>
          </a:p>
          <a:p>
            <a:pPr marL="285750" indent="-285750">
              <a:buFont typeface="Arial" panose="020B0604020202020204" pitchFamily="34" charset="0"/>
              <a:buChar char="•"/>
            </a:pPr>
            <a:r>
              <a:rPr lang="nb-NO" dirty="0"/>
              <a:t>GoogLeNet</a:t>
            </a:r>
          </a:p>
          <a:p>
            <a:pPr marL="285750" indent="-285750">
              <a:buFont typeface="Arial" panose="020B0604020202020204" pitchFamily="34" charset="0"/>
              <a:buChar char="•"/>
            </a:pPr>
            <a:r>
              <a:rPr lang="nb-NO" dirty="0"/>
              <a:t>ResNet</a:t>
            </a:r>
          </a:p>
          <a:p>
            <a:pPr marL="285750" indent="-285750">
              <a:buFont typeface="Arial" panose="020B0604020202020204" pitchFamily="34" charset="0"/>
              <a:buChar char="•"/>
            </a:pPr>
            <a:r>
              <a:rPr lang="nb-NO" dirty="0"/>
              <a:t>ZFNet</a:t>
            </a:r>
          </a:p>
          <a:p>
            <a:pPr marL="285750" indent="-285750">
              <a:buFont typeface="Arial" panose="020B0604020202020204" pitchFamily="34" charset="0"/>
              <a:buChar char="•"/>
            </a:pPr>
            <a:r>
              <a:rPr lang="pl-PL" dirty="0" smtClean="0"/>
              <a:t>…</a:t>
            </a:r>
            <a:endParaRPr lang="en-GB" dirty="0"/>
          </a:p>
        </p:txBody>
      </p:sp>
    </p:spTree>
    <p:extLst>
      <p:ext uri="{BB962C8B-B14F-4D97-AF65-F5344CB8AC3E}">
        <p14:creationId xmlns:p14="http://schemas.microsoft.com/office/powerpoint/2010/main" val="3098451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Success</a:t>
            </a:r>
            <a:r>
              <a:rPr lang="pl-PL" dirty="0" smtClean="0"/>
              <a:t> story</a:t>
            </a:r>
            <a:endParaRPr lang="en-GB" dirty="0"/>
          </a:p>
        </p:txBody>
      </p:sp>
      <p:sp>
        <p:nvSpPr>
          <p:cNvPr id="3" name="Symbol zastępczy zawartości 2"/>
          <p:cNvSpPr>
            <a:spLocks noGrp="1"/>
          </p:cNvSpPr>
          <p:nvPr>
            <p:ph idx="1"/>
          </p:nvPr>
        </p:nvSpPr>
        <p:spPr/>
        <p:txBody>
          <a:bodyPr>
            <a:normAutofit/>
          </a:bodyPr>
          <a:lstStyle/>
          <a:p>
            <a:endParaRPr lang="pl-PL" sz="1800" dirty="0" smtClean="0"/>
          </a:p>
          <a:p>
            <a:endParaRPr lang="pl-PL" sz="1800" dirty="0"/>
          </a:p>
          <a:p>
            <a:pPr marL="0" indent="0">
              <a:buNone/>
            </a:pPr>
            <a:r>
              <a:rPr lang="pl-PL" sz="1800" dirty="0" err="1" smtClean="0"/>
              <a:t>What</a:t>
            </a:r>
            <a:r>
              <a:rPr lang="pl-PL" sz="1800" dirty="0" smtClean="0"/>
              <a:t> </a:t>
            </a:r>
            <a:r>
              <a:rPr lang="pl-PL" sz="1800" dirty="0" err="1" smtClean="0"/>
              <a:t>about</a:t>
            </a:r>
            <a:r>
              <a:rPr lang="pl-PL" sz="1800" dirty="0" smtClean="0"/>
              <a:t> </a:t>
            </a:r>
            <a:r>
              <a:rPr lang="pl-PL" sz="1800" dirty="0" err="1" smtClean="0"/>
              <a:t>training</a:t>
            </a:r>
            <a:r>
              <a:rPr lang="pl-PL" sz="1800" dirty="0" smtClean="0"/>
              <a:t> </a:t>
            </a:r>
            <a:r>
              <a:rPr lang="pl-PL" sz="1800" dirty="0" err="1" smtClean="0"/>
              <a:t>cost</a:t>
            </a:r>
            <a:r>
              <a:rPr lang="pl-PL" sz="1800" dirty="0" smtClean="0"/>
              <a:t>?</a:t>
            </a:r>
          </a:p>
          <a:p>
            <a:pPr marL="0" indent="0">
              <a:buNone/>
            </a:pPr>
            <a:r>
              <a:rPr lang="pl-PL" sz="1800" dirty="0" err="1" smtClean="0"/>
              <a:t>Strategies</a:t>
            </a:r>
            <a:r>
              <a:rPr lang="pl-PL" sz="1800" dirty="0" smtClean="0"/>
              <a:t> for </a:t>
            </a:r>
            <a:r>
              <a:rPr lang="pl-PL" sz="1800" dirty="0" err="1" smtClean="0"/>
              <a:t>initialisation</a:t>
            </a:r>
            <a:r>
              <a:rPr lang="pl-PL" sz="1800" dirty="0" smtClean="0"/>
              <a:t> :</a:t>
            </a:r>
          </a:p>
          <a:p>
            <a:r>
              <a:rPr lang="pl-PL" sz="1800" dirty="0" err="1"/>
              <a:t>r</a:t>
            </a:r>
            <a:r>
              <a:rPr lang="pl-PL" sz="1800" dirty="0" err="1" smtClean="0"/>
              <a:t>andomly</a:t>
            </a:r>
            <a:endParaRPr lang="pl-PL" sz="1800" dirty="0" smtClean="0"/>
          </a:p>
          <a:p>
            <a:r>
              <a:rPr lang="pl-PL" sz="1800" dirty="0"/>
              <a:t>b</a:t>
            </a:r>
            <a:r>
              <a:rPr lang="pl-PL" sz="1800" dirty="0" smtClean="0"/>
              <a:t>y </a:t>
            </a:r>
            <a:r>
              <a:rPr lang="pl-PL" sz="1800" dirty="0" err="1" smtClean="0"/>
              <a:t>hand</a:t>
            </a:r>
            <a:endParaRPr lang="pl-PL" sz="1800" dirty="0" smtClean="0"/>
          </a:p>
          <a:p>
            <a:r>
              <a:rPr lang="pl-PL" sz="1800" dirty="0" smtClean="0"/>
              <a:t>a</a:t>
            </a:r>
            <a:r>
              <a:rPr lang="en-GB" sz="1800" dirty="0" err="1" smtClean="0"/>
              <a:t>pply</a:t>
            </a:r>
            <a:r>
              <a:rPr lang="pl-PL" sz="1800" dirty="0" smtClean="0"/>
              <a:t> </a:t>
            </a:r>
            <a:r>
              <a:rPr lang="pl-PL" sz="1800" dirty="0" err="1" smtClean="0"/>
              <a:t>unsupervised</a:t>
            </a:r>
            <a:r>
              <a:rPr lang="en-GB" sz="1800" dirty="0" smtClean="0"/>
              <a:t> </a:t>
            </a:r>
            <a:r>
              <a:rPr lang="en-GB" sz="1800" dirty="0"/>
              <a:t>clustering to </a:t>
            </a:r>
            <a:r>
              <a:rPr lang="en-GB" sz="1800" dirty="0" smtClean="0"/>
              <a:t>small</a:t>
            </a:r>
            <a:r>
              <a:rPr lang="pl-PL" sz="1800" dirty="0" smtClean="0"/>
              <a:t> </a:t>
            </a:r>
            <a:r>
              <a:rPr lang="en-GB" sz="1800" dirty="0" smtClean="0"/>
              <a:t>image </a:t>
            </a:r>
            <a:r>
              <a:rPr lang="en-GB" sz="1800" dirty="0"/>
              <a:t>patches, then use each learned </a:t>
            </a:r>
            <a:r>
              <a:rPr lang="pl-PL" sz="1800" dirty="0" err="1" smtClean="0"/>
              <a:t>prototypes</a:t>
            </a:r>
            <a:r>
              <a:rPr lang="pl-PL" sz="1800" dirty="0" smtClean="0"/>
              <a:t> as </a:t>
            </a:r>
            <a:r>
              <a:rPr lang="en-GB" sz="1800" dirty="0" smtClean="0"/>
              <a:t>convolution kernel</a:t>
            </a:r>
            <a:r>
              <a:rPr lang="pl-PL" sz="1800" dirty="0" smtClean="0"/>
              <a:t>s</a:t>
            </a:r>
          </a:p>
          <a:p>
            <a:pPr marL="0" indent="0">
              <a:buNone/>
            </a:pPr>
            <a:r>
              <a:rPr lang="pl-PL" sz="1800" dirty="0" err="1" smtClean="0"/>
              <a:t>Can</a:t>
            </a:r>
            <a:r>
              <a:rPr lang="pl-PL" sz="1800" dirty="0" smtClean="0"/>
              <a:t> </a:t>
            </a:r>
            <a:r>
              <a:rPr lang="en-GB" sz="1800" dirty="0" smtClean="0"/>
              <a:t>be </a:t>
            </a:r>
            <a:r>
              <a:rPr lang="en-GB" sz="1800" dirty="0"/>
              <a:t>determined separately from </a:t>
            </a:r>
            <a:r>
              <a:rPr lang="en-GB" sz="1800" dirty="0" smtClean="0"/>
              <a:t>the</a:t>
            </a:r>
            <a:r>
              <a:rPr lang="pl-PL" sz="1800" dirty="0" smtClean="0"/>
              <a:t> </a:t>
            </a:r>
            <a:r>
              <a:rPr lang="en-GB" sz="1800" dirty="0" smtClean="0"/>
              <a:t>classiﬁer layer</a:t>
            </a:r>
            <a:r>
              <a:rPr lang="pl-PL" sz="1800" dirty="0" smtClean="0"/>
              <a:t>. </a:t>
            </a:r>
            <a:r>
              <a:rPr lang="pl-PL" sz="1800" dirty="0"/>
              <a:t>E</a:t>
            </a:r>
            <a:r>
              <a:rPr lang="en-GB" sz="1800" dirty="0" err="1" smtClean="0"/>
              <a:t>xtract</a:t>
            </a:r>
            <a:r>
              <a:rPr lang="pl-PL" sz="1800" dirty="0" err="1" smtClean="0"/>
              <a:t>ed</a:t>
            </a:r>
            <a:r>
              <a:rPr lang="en-GB" sz="1800" dirty="0" smtClean="0"/>
              <a:t> for</a:t>
            </a:r>
            <a:r>
              <a:rPr lang="pl-PL" sz="1800" dirty="0" smtClean="0"/>
              <a:t> </a:t>
            </a:r>
            <a:r>
              <a:rPr lang="en-GB" sz="1800" dirty="0" smtClean="0"/>
              <a:t>the </a:t>
            </a:r>
            <a:r>
              <a:rPr lang="en-GB" sz="1800" dirty="0"/>
              <a:t>entire training set just </a:t>
            </a:r>
            <a:r>
              <a:rPr lang="en-GB" sz="1800" dirty="0" smtClean="0"/>
              <a:t>once</a:t>
            </a:r>
            <a:r>
              <a:rPr lang="pl-PL" sz="1800" dirty="0" smtClean="0"/>
              <a:t>.</a:t>
            </a:r>
            <a:endParaRPr lang="en-GB" sz="1800" dirty="0"/>
          </a:p>
          <a:p>
            <a:pPr marL="0" indent="0">
              <a:buNone/>
            </a:pPr>
            <a:endParaRPr lang="en-GB" sz="1800" dirty="0"/>
          </a:p>
          <a:p>
            <a:pPr marL="0" indent="0">
              <a:buNone/>
            </a:pPr>
            <a:endParaRPr lang="en-GB" sz="1800" dirty="0"/>
          </a:p>
          <a:p>
            <a:endParaRPr lang="pl-PL" sz="1800" dirty="0" smtClean="0"/>
          </a:p>
          <a:p>
            <a:endParaRPr lang="en-GB" sz="1800" dirty="0"/>
          </a:p>
        </p:txBody>
      </p:sp>
      <p:sp>
        <p:nvSpPr>
          <p:cNvPr id="4" name="Symbol zastępczy tekstu 3"/>
          <p:cNvSpPr>
            <a:spLocks noGrp="1"/>
          </p:cNvSpPr>
          <p:nvPr>
            <p:ph type="body" sz="half" idx="2"/>
          </p:nvPr>
        </p:nvSpPr>
        <p:spPr/>
        <p:txBody>
          <a:bodyPr/>
          <a:lstStyle/>
          <a:p>
            <a:pPr marL="285750" indent="-285750">
              <a:buFont typeface="Arial" panose="020B0604020202020204" pitchFamily="34" charset="0"/>
              <a:buChar char="•"/>
            </a:pPr>
            <a:r>
              <a:rPr lang="en-GB" dirty="0" smtClean="0"/>
              <a:t>a </a:t>
            </a:r>
            <a:r>
              <a:rPr lang="en-GB" dirty="0"/>
              <a:t>convolutional network developed </a:t>
            </a:r>
            <a:r>
              <a:rPr lang="pl-PL" dirty="0" smtClean="0"/>
              <a:t>by </a:t>
            </a:r>
            <a:r>
              <a:rPr lang="en-GB" dirty="0" smtClean="0"/>
              <a:t>AT&amp;T for</a:t>
            </a:r>
            <a:r>
              <a:rPr lang="pl-PL" dirty="0" smtClean="0"/>
              <a:t> </a:t>
            </a:r>
            <a:r>
              <a:rPr lang="en-GB" dirty="0" smtClean="0"/>
              <a:t>reading </a:t>
            </a:r>
            <a:r>
              <a:rPr lang="en-GB" dirty="0"/>
              <a:t>checks (</a:t>
            </a:r>
            <a:r>
              <a:rPr lang="en-GB" dirty="0" err="1"/>
              <a:t>LeCun</a:t>
            </a:r>
            <a:r>
              <a:rPr lang="en-GB" dirty="0"/>
              <a:t> et al., 1998b)</a:t>
            </a:r>
          </a:p>
          <a:p>
            <a:pPr marL="285750" indent="-285750">
              <a:buFont typeface="Arial" panose="020B0604020202020204" pitchFamily="34" charset="0"/>
              <a:buChar char="•"/>
            </a:pPr>
            <a:r>
              <a:rPr lang="en-GB" dirty="0"/>
              <a:t>OCR and handwriting recognition systems</a:t>
            </a:r>
            <a:endParaRPr lang="pl-PL" dirty="0" smtClean="0"/>
          </a:p>
          <a:p>
            <a:pPr marL="285750" indent="-285750">
              <a:buFont typeface="Arial" panose="020B0604020202020204" pitchFamily="34" charset="0"/>
              <a:buChar char="•"/>
            </a:pPr>
            <a:r>
              <a:rPr lang="en-GB" dirty="0" smtClean="0"/>
              <a:t>ImageNet </a:t>
            </a:r>
            <a:r>
              <a:rPr lang="en-GB" dirty="0"/>
              <a:t>object recognition </a:t>
            </a:r>
            <a:r>
              <a:rPr lang="en-GB" dirty="0" smtClean="0"/>
              <a:t>challenge</a:t>
            </a:r>
            <a:r>
              <a:rPr lang="pl-PL" dirty="0"/>
              <a:t> </a:t>
            </a:r>
            <a:r>
              <a:rPr lang="pl-PL" dirty="0" smtClean="0"/>
              <a:t>(</a:t>
            </a:r>
            <a:r>
              <a:rPr lang="en-GB" dirty="0" err="1" smtClean="0"/>
              <a:t>Krizhevsky</a:t>
            </a:r>
            <a:r>
              <a:rPr lang="en-GB" dirty="0" smtClean="0"/>
              <a:t> </a:t>
            </a:r>
            <a:r>
              <a:rPr lang="en-GB" dirty="0"/>
              <a:t>et al</a:t>
            </a:r>
            <a:r>
              <a:rPr lang="en-GB" dirty="0" smtClean="0"/>
              <a:t>.</a:t>
            </a:r>
            <a:r>
              <a:rPr lang="pl-PL" dirty="0" smtClean="0"/>
              <a:t> 2012)</a:t>
            </a:r>
            <a:r>
              <a:rPr lang="en-GB" dirty="0"/>
              <a:t/>
            </a:r>
            <a:br>
              <a:rPr lang="en-GB" dirty="0"/>
            </a:br>
            <a:endParaRPr lang="pl-PL" dirty="0" smtClean="0"/>
          </a:p>
          <a:p>
            <a:r>
              <a:rPr lang="pl-PL" dirty="0" err="1" smtClean="0"/>
              <a:t>Some</a:t>
            </a:r>
            <a:r>
              <a:rPr lang="pl-PL" dirty="0" smtClean="0"/>
              <a:t> </a:t>
            </a:r>
            <a:r>
              <a:rPr lang="pl-PL" dirty="0" err="1" smtClean="0"/>
              <a:t>well-known</a:t>
            </a:r>
            <a:r>
              <a:rPr lang="pl-PL" dirty="0" smtClean="0"/>
              <a:t> </a:t>
            </a:r>
            <a:r>
              <a:rPr lang="pl-PL" dirty="0" err="1" smtClean="0"/>
              <a:t>architectures</a:t>
            </a:r>
            <a:r>
              <a:rPr lang="pl-PL" dirty="0" smtClean="0"/>
              <a:t>:</a:t>
            </a:r>
          </a:p>
          <a:p>
            <a:pPr marL="285750" indent="-285750">
              <a:buFont typeface="Arial" panose="020B0604020202020204" pitchFamily="34" charset="0"/>
              <a:buChar char="•"/>
            </a:pPr>
            <a:r>
              <a:rPr lang="nb-NO" dirty="0"/>
              <a:t>LeNet</a:t>
            </a:r>
          </a:p>
          <a:p>
            <a:pPr marL="285750" indent="-285750">
              <a:buFont typeface="Arial" panose="020B0604020202020204" pitchFamily="34" charset="0"/>
              <a:buChar char="•"/>
            </a:pPr>
            <a:r>
              <a:rPr lang="nb-NO" dirty="0"/>
              <a:t>AlexNet</a:t>
            </a:r>
          </a:p>
          <a:p>
            <a:pPr marL="285750" indent="-285750">
              <a:buFont typeface="Arial" panose="020B0604020202020204" pitchFamily="34" charset="0"/>
              <a:buChar char="•"/>
            </a:pPr>
            <a:r>
              <a:rPr lang="nb-NO" dirty="0"/>
              <a:t>VGGNet</a:t>
            </a:r>
          </a:p>
          <a:p>
            <a:pPr marL="285750" indent="-285750">
              <a:buFont typeface="Arial" panose="020B0604020202020204" pitchFamily="34" charset="0"/>
              <a:buChar char="•"/>
            </a:pPr>
            <a:r>
              <a:rPr lang="nb-NO" dirty="0"/>
              <a:t>GoogLeNet</a:t>
            </a:r>
          </a:p>
          <a:p>
            <a:pPr marL="285750" indent="-285750">
              <a:buFont typeface="Arial" panose="020B0604020202020204" pitchFamily="34" charset="0"/>
              <a:buChar char="•"/>
            </a:pPr>
            <a:r>
              <a:rPr lang="nb-NO" dirty="0"/>
              <a:t>ResNet</a:t>
            </a:r>
          </a:p>
          <a:p>
            <a:pPr marL="285750" indent="-285750">
              <a:buFont typeface="Arial" panose="020B0604020202020204" pitchFamily="34" charset="0"/>
              <a:buChar char="•"/>
            </a:pPr>
            <a:r>
              <a:rPr lang="nb-NO" dirty="0"/>
              <a:t>ZFNet</a:t>
            </a:r>
          </a:p>
          <a:p>
            <a:pPr marL="285750" indent="-285750">
              <a:buFont typeface="Arial" panose="020B0604020202020204" pitchFamily="34" charset="0"/>
              <a:buChar char="•"/>
            </a:pPr>
            <a:r>
              <a:rPr lang="pl-PL" dirty="0" smtClean="0"/>
              <a:t>…</a:t>
            </a:r>
            <a:endParaRPr lang="en-GB" dirty="0"/>
          </a:p>
        </p:txBody>
      </p:sp>
    </p:spTree>
    <p:extLst>
      <p:ext uri="{BB962C8B-B14F-4D97-AF65-F5344CB8AC3E}">
        <p14:creationId xmlns:p14="http://schemas.microsoft.com/office/powerpoint/2010/main" val="2288450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273050"/>
            <a:ext cx="4618856" cy="5853113"/>
          </a:xfrm>
        </p:spPr>
        <p:txBody>
          <a:bodyPr>
            <a:normAutofit/>
          </a:bodyPr>
          <a:lstStyle/>
          <a:p>
            <a:pPr marL="0" indent="0">
              <a:buNone/>
            </a:pP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pPr marL="285750" indent="-285750">
              <a:buFont typeface="Arial" panose="020B0604020202020204" pitchFamily="34" charset="0"/>
              <a:buChar char="•"/>
            </a:pPr>
            <a:r>
              <a:rPr lang="en-GB" sz="1800" dirty="0"/>
              <a:t>extracting local </a:t>
            </a:r>
            <a:r>
              <a:rPr lang="en-GB" sz="1800" dirty="0" smtClean="0"/>
              <a:t>features</a:t>
            </a:r>
            <a:endParaRPr lang="pl-PL" sz="1800" dirty="0" smtClean="0"/>
          </a:p>
          <a:p>
            <a:pPr marL="285750" indent="-285750">
              <a:buFont typeface="Arial" panose="020B0604020202020204" pitchFamily="34" charset="0"/>
              <a:buChar char="•"/>
            </a:pPr>
            <a:r>
              <a:rPr lang="en-GB" sz="1800" dirty="0" smtClean="0"/>
              <a:t>combining </a:t>
            </a:r>
            <a:r>
              <a:rPr lang="pl-PL" sz="1800" dirty="0" err="1" smtClean="0"/>
              <a:t>into</a:t>
            </a:r>
            <a:r>
              <a:rPr lang="pl-PL" sz="1800" dirty="0" smtClean="0"/>
              <a:t> </a:t>
            </a:r>
            <a:r>
              <a:rPr lang="en-GB" sz="1800" dirty="0"/>
              <a:t>higher 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position </a:t>
            </a:r>
            <a:r>
              <a:rPr lang="en-GB" sz="1800" dirty="0" smtClean="0"/>
              <a:t>information</a:t>
            </a:r>
            <a:endParaRPr lang="pl-PL" sz="1800" dirty="0" smtClean="0"/>
          </a:p>
        </p:txBody>
      </p:sp>
      <p:sp>
        <p:nvSpPr>
          <p:cNvPr id="7" name="pole tekstowe 6"/>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sp>
        <p:nvSpPr>
          <p:cNvPr id="8" name="pole tekstowe 7"/>
          <p:cNvSpPr txBox="1"/>
          <p:nvPr/>
        </p:nvSpPr>
        <p:spPr>
          <a:xfrm>
            <a:off x="4456758" y="5085184"/>
            <a:ext cx="3931666" cy="276999"/>
          </a:xfrm>
          <a:prstGeom prst="rect">
            <a:avLst/>
          </a:prstGeom>
          <a:noFill/>
        </p:spPr>
        <p:txBody>
          <a:bodyPr wrap="square" rtlCol="0">
            <a:spAutoFit/>
          </a:bodyPr>
          <a:lstStyle/>
          <a:p>
            <a:r>
              <a:rPr lang="pl-PL" sz="1200" dirty="0" smtClean="0"/>
              <a:t>Source: </a:t>
            </a:r>
            <a:r>
              <a:rPr lang="en-GB" sz="1200" dirty="0"/>
              <a:t>François </a:t>
            </a:r>
            <a:r>
              <a:rPr lang="en-GB" sz="1200" dirty="0" err="1" smtClean="0"/>
              <a:t>Chollet</a:t>
            </a:r>
            <a:r>
              <a:rPr lang="pl-PL" sz="1200" dirty="0" smtClean="0"/>
              <a:t>, </a:t>
            </a:r>
            <a:r>
              <a:rPr lang="pl-PL" sz="1200" i="1" dirty="0" err="1" smtClean="0"/>
              <a:t>Deep</a:t>
            </a:r>
            <a:r>
              <a:rPr lang="pl-PL" sz="1200" i="1" dirty="0" smtClean="0"/>
              <a:t> learning with </a:t>
            </a:r>
            <a:r>
              <a:rPr lang="pl-PL" sz="1200" i="1" dirty="0" err="1" smtClean="0"/>
              <a:t>Python</a:t>
            </a:r>
            <a:endParaRPr lang="en-GB" sz="1200" i="1"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198" y="1019267"/>
            <a:ext cx="5268751" cy="406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3462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p:cNvSpPr>
            <a:spLocks noGrp="1"/>
          </p:cNvSpPr>
          <p:nvPr>
            <p:ph idx="1"/>
          </p:nvPr>
        </p:nvSpPr>
        <p:spPr>
          <a:xfrm>
            <a:off x="4067944" y="404664"/>
            <a:ext cx="4618856" cy="5721499"/>
          </a:xfrm>
        </p:spPr>
        <p:txBody>
          <a:bodyPr>
            <a:normAutofit fontScale="92500" lnSpcReduction="10000"/>
          </a:bodyPr>
          <a:lstStyle/>
          <a:p>
            <a:pPr marL="0" indent="0">
              <a:buNone/>
            </a:pPr>
            <a:r>
              <a:rPr lang="pl-PL" sz="2800" b="1" dirty="0" err="1" smtClean="0"/>
              <a:t>Neuroscientific</a:t>
            </a:r>
            <a:r>
              <a:rPr lang="pl-PL" sz="2800" b="1" dirty="0" smtClean="0"/>
              <a:t> </a:t>
            </a:r>
            <a:r>
              <a:rPr lang="pl-PL" sz="2800" b="1" dirty="0" err="1" smtClean="0"/>
              <a:t>inspiration</a:t>
            </a:r>
            <a:endParaRPr lang="pl-PL" sz="2800" b="1" dirty="0"/>
          </a:p>
          <a:p>
            <a:pPr marL="0" indent="0">
              <a:buNone/>
            </a:pPr>
            <a:r>
              <a:rPr lang="pl-PL" sz="1800" dirty="0" err="1" smtClean="0"/>
              <a:t>Hubel</a:t>
            </a:r>
            <a:r>
              <a:rPr lang="pl-PL" sz="1800" dirty="0"/>
              <a:t> </a:t>
            </a:r>
            <a:r>
              <a:rPr lang="pl-PL" sz="1800" dirty="0" smtClean="0"/>
              <a:t>&amp; Wiesel (1981 Nobel </a:t>
            </a:r>
            <a:r>
              <a:rPr lang="pl-PL" sz="1800" dirty="0" err="1" smtClean="0"/>
              <a:t>Prize</a:t>
            </a:r>
            <a:r>
              <a:rPr lang="pl-PL" sz="1800" dirty="0" smtClean="0"/>
              <a:t> in </a:t>
            </a:r>
            <a:r>
              <a:rPr lang="pl-PL" sz="1800" dirty="0" err="1" smtClean="0"/>
              <a:t>Physiology</a:t>
            </a:r>
            <a:r>
              <a:rPr lang="pl-PL" sz="1800" dirty="0" smtClean="0"/>
              <a:t> </a:t>
            </a:r>
            <a:r>
              <a:rPr lang="pl-PL" sz="1800" dirty="0" err="1" smtClean="0"/>
              <a:t>or</a:t>
            </a:r>
            <a:r>
              <a:rPr lang="pl-PL" sz="1800" dirty="0" smtClean="0"/>
              <a:t> </a:t>
            </a:r>
            <a:r>
              <a:rPr lang="pl-PL" sz="1800" dirty="0" err="1" smtClean="0"/>
              <a:t>Medicine</a:t>
            </a:r>
            <a:r>
              <a:rPr lang="pl-PL" sz="1800" dirty="0" smtClean="0"/>
              <a:t>) „</a:t>
            </a:r>
            <a:r>
              <a:rPr lang="en-GB" sz="1800" dirty="0" smtClean="0"/>
              <a:t>for </a:t>
            </a:r>
            <a:r>
              <a:rPr lang="en-GB" sz="1800" dirty="0"/>
              <a:t>their discoveries concerning information processing in the visual </a:t>
            </a:r>
            <a:r>
              <a:rPr lang="en-GB" sz="1800" dirty="0" smtClean="0"/>
              <a:t>system</a:t>
            </a:r>
            <a:r>
              <a:rPr lang="pl-PL" sz="1800" dirty="0" smtClean="0"/>
              <a:t>.”</a:t>
            </a:r>
          </a:p>
          <a:p>
            <a:pPr marL="0" indent="0">
              <a:buNone/>
            </a:pPr>
            <a:r>
              <a:rPr lang="pl-PL" sz="1800" dirty="0" err="1" smtClean="0"/>
              <a:t>eye</a:t>
            </a:r>
            <a:r>
              <a:rPr lang="pl-PL" sz="1800" b="1" dirty="0"/>
              <a:t> » </a:t>
            </a:r>
            <a:r>
              <a:rPr lang="pl-PL" sz="1800" dirty="0" err="1" smtClean="0"/>
              <a:t>retina</a:t>
            </a:r>
            <a:r>
              <a:rPr lang="pl-PL" sz="1800" b="1" dirty="0"/>
              <a:t> » </a:t>
            </a:r>
            <a:r>
              <a:rPr lang="pl-PL" sz="1800" dirty="0" err="1" smtClean="0"/>
              <a:t>lateral</a:t>
            </a:r>
            <a:r>
              <a:rPr lang="pl-PL" sz="1800" dirty="0" smtClean="0"/>
              <a:t> </a:t>
            </a:r>
            <a:r>
              <a:rPr lang="pl-PL" sz="1800" dirty="0" err="1" smtClean="0"/>
              <a:t>geniculate</a:t>
            </a:r>
            <a:r>
              <a:rPr lang="pl-PL" sz="1800" dirty="0" smtClean="0"/>
              <a:t> </a:t>
            </a:r>
            <a:r>
              <a:rPr lang="pl-PL" sz="1800" dirty="0" err="1" smtClean="0"/>
              <a:t>nucleus</a:t>
            </a:r>
            <a:r>
              <a:rPr lang="pl-PL" sz="1800" b="1" dirty="0"/>
              <a:t> » </a:t>
            </a:r>
            <a:r>
              <a:rPr lang="pl-PL" sz="1800" dirty="0" smtClean="0"/>
              <a:t>V1</a:t>
            </a:r>
            <a:r>
              <a:rPr lang="pl-PL" sz="1800" b="1" dirty="0"/>
              <a:t> » </a:t>
            </a:r>
            <a:r>
              <a:rPr lang="pl-PL" sz="1800" dirty="0" smtClean="0"/>
              <a:t>…</a:t>
            </a:r>
          </a:p>
          <a:p>
            <a:pPr marL="0" indent="0">
              <a:buNone/>
            </a:pPr>
            <a:endParaRPr lang="pl-PL" sz="1800" dirty="0" smtClean="0"/>
          </a:p>
          <a:p>
            <a:pPr marL="0" indent="0">
              <a:buNone/>
            </a:pPr>
            <a:r>
              <a:rPr lang="pl-PL" sz="1800" dirty="0" smtClean="0"/>
              <a:t>V1 (</a:t>
            </a:r>
            <a:r>
              <a:rPr lang="pl-PL" sz="1800" dirty="0" err="1" smtClean="0"/>
              <a:t>primary</a:t>
            </a:r>
            <a:r>
              <a:rPr lang="pl-PL" sz="1800" dirty="0" smtClean="0"/>
              <a:t> </a:t>
            </a:r>
            <a:r>
              <a:rPr lang="pl-PL" sz="1800" dirty="0" err="1" smtClean="0"/>
              <a:t>visual</a:t>
            </a:r>
            <a:r>
              <a:rPr lang="pl-PL" sz="1800" dirty="0" smtClean="0"/>
              <a:t> </a:t>
            </a:r>
            <a:r>
              <a:rPr lang="pl-PL" sz="1800" dirty="0" err="1" smtClean="0"/>
              <a:t>cortex</a:t>
            </a:r>
            <a:r>
              <a:rPr lang="pl-PL" sz="1800" dirty="0" smtClean="0"/>
              <a:t>):</a:t>
            </a:r>
          </a:p>
          <a:p>
            <a:r>
              <a:rPr lang="en-GB" sz="1800" dirty="0"/>
              <a:t>is arranged in a spatial </a:t>
            </a:r>
            <a:r>
              <a:rPr lang="pl-PL" sz="1800" dirty="0" smtClean="0"/>
              <a:t>2D </a:t>
            </a:r>
            <a:r>
              <a:rPr lang="en-GB" sz="1800" dirty="0" smtClean="0"/>
              <a:t>map</a:t>
            </a:r>
            <a:r>
              <a:rPr lang="pl-PL" sz="1800" dirty="0"/>
              <a:t/>
            </a:r>
            <a:br>
              <a:rPr lang="pl-PL" sz="1800" dirty="0"/>
            </a:br>
            <a:r>
              <a:rPr lang="pl-PL" sz="1800" dirty="0" smtClean="0"/>
              <a:t>(</a:t>
            </a:r>
            <a:r>
              <a:rPr lang="pl-PL" sz="1800" i="1" dirty="0" err="1" smtClean="0"/>
              <a:t>feature</a:t>
            </a:r>
            <a:r>
              <a:rPr lang="pl-PL" sz="1800" i="1" dirty="0" smtClean="0"/>
              <a:t> </a:t>
            </a:r>
            <a:r>
              <a:rPr lang="pl-PL" sz="1800" i="1" dirty="0" err="1" smtClean="0"/>
              <a:t>maps</a:t>
            </a:r>
            <a:r>
              <a:rPr lang="pl-PL" sz="1800" dirty="0" smtClean="0"/>
              <a:t>)</a:t>
            </a:r>
          </a:p>
          <a:p>
            <a:r>
              <a:rPr lang="pl-PL" sz="1800" dirty="0" smtClean="0"/>
              <a:t>c</a:t>
            </a:r>
            <a:r>
              <a:rPr lang="en-GB" sz="1800" dirty="0" err="1" smtClean="0"/>
              <a:t>ontains</a:t>
            </a:r>
            <a:r>
              <a:rPr lang="pl-PL" sz="1800" dirty="0" smtClean="0"/>
              <a:t> </a:t>
            </a:r>
            <a:r>
              <a:rPr lang="en-GB" sz="1800" b="1" dirty="0" smtClean="0"/>
              <a:t>simple cells</a:t>
            </a:r>
            <a:r>
              <a:rPr lang="pl-PL" sz="1800" b="1" dirty="0" smtClean="0"/>
              <a:t> ≈ </a:t>
            </a:r>
            <a:r>
              <a:rPr lang="en-GB" sz="1800" dirty="0" smtClean="0"/>
              <a:t>a </a:t>
            </a:r>
            <a:r>
              <a:rPr lang="en-GB" sz="1800" dirty="0"/>
              <a:t>linear function of the image in a small, </a:t>
            </a:r>
            <a:r>
              <a:rPr lang="en-GB" sz="1800" dirty="0" smtClean="0"/>
              <a:t>spatially</a:t>
            </a:r>
            <a:r>
              <a:rPr lang="pl-PL" sz="1800" dirty="0" smtClean="0"/>
              <a:t> </a:t>
            </a:r>
            <a:r>
              <a:rPr lang="en-GB" sz="1800" dirty="0" smtClean="0"/>
              <a:t>localized </a:t>
            </a:r>
            <a:r>
              <a:rPr lang="en-GB" sz="1800" dirty="0"/>
              <a:t>receptive </a:t>
            </a:r>
            <a:r>
              <a:rPr lang="en-GB" sz="1800" dirty="0" smtClean="0"/>
              <a:t>ﬁeld</a:t>
            </a:r>
            <a:r>
              <a:rPr lang="pl-PL" sz="1800" dirty="0" smtClean="0"/>
              <a:t/>
            </a:r>
            <a:br>
              <a:rPr lang="pl-PL" sz="1800" dirty="0" smtClean="0"/>
            </a:br>
            <a:r>
              <a:rPr lang="pl-PL" sz="1800" dirty="0" smtClean="0"/>
              <a:t>(</a:t>
            </a:r>
            <a:r>
              <a:rPr lang="en-GB" sz="1800" i="1" dirty="0"/>
              <a:t>detector </a:t>
            </a:r>
            <a:r>
              <a:rPr lang="en-GB" sz="1800" i="1" dirty="0" smtClean="0"/>
              <a:t>units</a:t>
            </a:r>
            <a:r>
              <a:rPr lang="pl-PL" sz="1800" dirty="0" smtClean="0"/>
              <a:t>)</a:t>
            </a:r>
            <a:endParaRPr lang="en-GB" sz="1800" dirty="0"/>
          </a:p>
          <a:p>
            <a:r>
              <a:rPr lang="pl-PL" sz="1800" dirty="0" smtClean="0"/>
              <a:t>c</a:t>
            </a:r>
            <a:r>
              <a:rPr lang="en-GB" sz="1800" dirty="0" err="1" smtClean="0"/>
              <a:t>ontains</a:t>
            </a:r>
            <a:r>
              <a:rPr lang="pl-PL" sz="1800" dirty="0" smtClean="0"/>
              <a:t> </a:t>
            </a:r>
            <a:r>
              <a:rPr lang="en-GB" sz="1800" b="1" dirty="0" smtClean="0"/>
              <a:t>complex cells</a:t>
            </a:r>
            <a:r>
              <a:rPr lang="pl-PL" sz="1800" b="1" dirty="0" smtClean="0"/>
              <a:t> ≈ </a:t>
            </a:r>
            <a:r>
              <a:rPr lang="en-GB" sz="1800" dirty="0" smtClean="0"/>
              <a:t>respond </a:t>
            </a:r>
            <a:r>
              <a:rPr lang="en-GB" sz="1800" dirty="0"/>
              <a:t>to features </a:t>
            </a:r>
            <a:r>
              <a:rPr lang="pl-PL" sz="1800" dirty="0" smtClean="0"/>
              <a:t> </a:t>
            </a:r>
            <a:r>
              <a:rPr lang="en-GB" sz="1800" dirty="0" smtClean="0"/>
              <a:t>similar </a:t>
            </a:r>
            <a:r>
              <a:rPr lang="en-GB" sz="1800" dirty="0"/>
              <a:t>to those detected by simple cells, but </a:t>
            </a:r>
            <a:r>
              <a:rPr lang="en-GB" sz="1800" b="1" dirty="0" smtClean="0"/>
              <a:t>invariant</a:t>
            </a:r>
            <a:r>
              <a:rPr lang="pl-PL" sz="1800" b="1" dirty="0" smtClean="0"/>
              <a:t> </a:t>
            </a:r>
            <a:r>
              <a:rPr lang="en-GB" sz="1800" b="1" dirty="0" smtClean="0"/>
              <a:t>to </a:t>
            </a:r>
            <a:r>
              <a:rPr lang="en-GB" sz="1800" b="1" dirty="0"/>
              <a:t>small </a:t>
            </a:r>
            <a:r>
              <a:rPr lang="en-GB" sz="1800" b="1" dirty="0" smtClean="0"/>
              <a:t>shifts</a:t>
            </a:r>
            <a:r>
              <a:rPr lang="pl-PL" sz="1800" b="1" dirty="0" smtClean="0"/>
              <a:t/>
            </a:r>
            <a:br>
              <a:rPr lang="pl-PL" sz="1800" b="1" dirty="0" smtClean="0"/>
            </a:br>
            <a:r>
              <a:rPr lang="pl-PL" sz="1800" dirty="0" smtClean="0"/>
              <a:t>(</a:t>
            </a:r>
            <a:r>
              <a:rPr lang="en-GB" sz="1800" i="1" dirty="0"/>
              <a:t>pooling units</a:t>
            </a:r>
            <a:r>
              <a:rPr lang="pl-PL" sz="1800" dirty="0" smtClean="0"/>
              <a:t>)</a:t>
            </a:r>
            <a:endParaRPr lang="pl-PL" sz="1800" b="1" dirty="0" smtClean="0"/>
          </a:p>
          <a:p>
            <a:r>
              <a:rPr lang="pl-PL" sz="1800" dirty="0" smtClean="0"/>
              <a:t>c</a:t>
            </a:r>
            <a:r>
              <a:rPr lang="en-GB" sz="1800" dirty="0" err="1" smtClean="0"/>
              <a:t>omplex</a:t>
            </a:r>
            <a:r>
              <a:rPr lang="en-GB" sz="1800" dirty="0" smtClean="0"/>
              <a:t> </a:t>
            </a:r>
            <a:r>
              <a:rPr lang="en-GB" sz="1800" dirty="0"/>
              <a:t>cells </a:t>
            </a:r>
            <a:r>
              <a:rPr lang="en-GB" sz="1800" dirty="0" smtClean="0"/>
              <a:t>also </a:t>
            </a:r>
            <a:r>
              <a:rPr lang="en-GB" sz="1800" dirty="0"/>
              <a:t>invariant to some </a:t>
            </a:r>
            <a:r>
              <a:rPr lang="en-GB" sz="1800" dirty="0" smtClean="0"/>
              <a:t>changes</a:t>
            </a:r>
            <a:r>
              <a:rPr lang="pl-PL" sz="1800" dirty="0" smtClean="0"/>
              <a:t> </a:t>
            </a:r>
            <a:r>
              <a:rPr lang="en-GB" sz="1800" dirty="0" smtClean="0"/>
              <a:t>in </a:t>
            </a:r>
            <a:r>
              <a:rPr lang="en-GB" sz="1800" dirty="0"/>
              <a:t>lighting that cannot be captured simply by pooling over spatial </a:t>
            </a:r>
            <a:r>
              <a:rPr lang="en-GB" sz="1800" dirty="0" smtClean="0"/>
              <a:t>locations</a:t>
            </a:r>
            <a:r>
              <a:rPr lang="pl-PL" sz="1800" dirty="0"/>
              <a:t/>
            </a:r>
            <a:br>
              <a:rPr lang="pl-PL" sz="1800" dirty="0"/>
            </a:br>
            <a:r>
              <a:rPr lang="pl-PL" sz="1800" dirty="0" smtClean="0"/>
              <a:t>(</a:t>
            </a:r>
            <a:r>
              <a:rPr lang="en-GB" sz="1800" i="1" dirty="0" smtClean="0"/>
              <a:t>cross-channel pooling</a:t>
            </a:r>
            <a:r>
              <a:rPr lang="pl-PL" sz="1800" dirty="0" smtClean="0"/>
              <a:t>, </a:t>
            </a:r>
            <a:r>
              <a:rPr lang="pl-PL" sz="1800" dirty="0" err="1" smtClean="0"/>
              <a:t>e.g</a:t>
            </a:r>
            <a:r>
              <a:rPr lang="pl-PL" sz="1800" dirty="0" smtClean="0"/>
              <a:t>., </a:t>
            </a:r>
            <a:r>
              <a:rPr lang="en-GB" sz="1800" dirty="0" err="1" smtClean="0"/>
              <a:t>maxout</a:t>
            </a:r>
            <a:r>
              <a:rPr lang="en-GB" sz="1800" dirty="0" smtClean="0"/>
              <a:t> units</a:t>
            </a:r>
            <a:r>
              <a:rPr lang="pl-PL" sz="1800" dirty="0" smtClean="0"/>
              <a:t>)</a:t>
            </a:r>
            <a:endParaRPr lang="en-GB" sz="1800" dirty="0"/>
          </a:p>
        </p:txBody>
      </p:sp>
      <p:sp>
        <p:nvSpPr>
          <p:cNvPr id="5" name="Tytuł 4"/>
          <p:cNvSpPr>
            <a:spLocks noGrp="1"/>
          </p:cNvSpPr>
          <p:nvPr>
            <p:ph type="title"/>
          </p:nvPr>
        </p:nvSpPr>
        <p:spPr>
          <a:xfrm>
            <a:off x="457200" y="273050"/>
            <a:ext cx="3008313" cy="635670"/>
          </a:xfrm>
        </p:spPr>
        <p:txBody>
          <a:bodyPr>
            <a:normAutofit/>
          </a:bodyPr>
          <a:lstStyle/>
          <a:p>
            <a:r>
              <a:rPr lang="pl-PL" sz="2800" dirty="0" err="1" smtClean="0"/>
              <a:t>History</a:t>
            </a:r>
            <a:endParaRPr lang="en-GB" sz="2800" dirty="0"/>
          </a:p>
        </p:txBody>
      </p:sp>
      <p:sp>
        <p:nvSpPr>
          <p:cNvPr id="6" name="Symbol zastępczy tekstu 5"/>
          <p:cNvSpPr>
            <a:spLocks noGrp="1"/>
          </p:cNvSpPr>
          <p:nvPr>
            <p:ph type="body" sz="half" idx="2"/>
          </p:nvPr>
        </p:nvSpPr>
        <p:spPr>
          <a:xfrm>
            <a:off x="457200" y="908720"/>
            <a:ext cx="3826768" cy="5217443"/>
          </a:xfrm>
        </p:spPr>
        <p:txBody>
          <a:bodyPr>
            <a:noAutofit/>
          </a:bodyPr>
          <a:lstStyle/>
          <a:p>
            <a:r>
              <a:rPr lang="en-GB" sz="1800" dirty="0" smtClean="0"/>
              <a:t>Yann </a:t>
            </a:r>
            <a:r>
              <a:rPr lang="en-GB" sz="1800" dirty="0" err="1"/>
              <a:t>LeCun</a:t>
            </a:r>
            <a:r>
              <a:rPr lang="en-GB" sz="1800" dirty="0"/>
              <a:t> et al. </a:t>
            </a:r>
            <a:r>
              <a:rPr lang="pl-PL" sz="1800" dirty="0" smtClean="0">
                <a:hlinkClick r:id="rId3"/>
              </a:rPr>
              <a:t>„</a:t>
            </a:r>
            <a:r>
              <a:rPr lang="en-GB" sz="1800" u="sng" dirty="0" smtClean="0">
                <a:hlinkClick r:id="rId3"/>
              </a:rPr>
              <a:t>Backpropagation </a:t>
            </a:r>
            <a:r>
              <a:rPr lang="en-GB" sz="1800" u="sng" dirty="0">
                <a:hlinkClick r:id="rId3"/>
              </a:rPr>
              <a:t>Applied to Handwritten Zip Code Recognition</a:t>
            </a:r>
            <a:r>
              <a:rPr lang="en-GB" sz="1800" u="sng" dirty="0" smtClean="0">
                <a:hlinkClick r:id="rId3"/>
              </a:rPr>
              <a:t>”</a:t>
            </a:r>
            <a:r>
              <a:rPr lang="en-GB" sz="1800" dirty="0" smtClean="0"/>
              <a:t> 1989</a:t>
            </a:r>
            <a:r>
              <a:rPr lang="pl-PL" sz="1800" dirty="0" smtClean="0"/>
              <a:t>:</a:t>
            </a:r>
          </a:p>
          <a:p>
            <a:pPr marL="285750" indent="-285750">
              <a:buFont typeface="Arial" panose="020B0604020202020204" pitchFamily="34" charset="0"/>
              <a:buChar char="•"/>
            </a:pPr>
            <a:r>
              <a:rPr lang="en-GB" sz="1800" dirty="0"/>
              <a:t>extracting local </a:t>
            </a:r>
            <a:r>
              <a:rPr lang="en-GB" sz="1800" dirty="0" smtClean="0"/>
              <a:t>features</a:t>
            </a:r>
            <a:endParaRPr lang="pl-PL" sz="1800" dirty="0" smtClean="0"/>
          </a:p>
          <a:p>
            <a:pPr marL="285750" indent="-285750">
              <a:buFont typeface="Arial" panose="020B0604020202020204" pitchFamily="34" charset="0"/>
              <a:buChar char="•"/>
            </a:pPr>
            <a:r>
              <a:rPr lang="en-GB" sz="1800" dirty="0" smtClean="0"/>
              <a:t>combining </a:t>
            </a:r>
            <a:r>
              <a:rPr lang="pl-PL" sz="1800" dirty="0" err="1" smtClean="0"/>
              <a:t>into</a:t>
            </a:r>
            <a:r>
              <a:rPr lang="pl-PL" sz="1800" dirty="0" smtClean="0"/>
              <a:t> </a:t>
            </a:r>
            <a:r>
              <a:rPr lang="en-GB" sz="1800" dirty="0"/>
              <a:t>higher order </a:t>
            </a:r>
            <a:r>
              <a:rPr lang="en-GB" sz="1800" dirty="0" smtClean="0"/>
              <a:t>features</a:t>
            </a:r>
            <a:endParaRPr lang="pl-PL" sz="1800" dirty="0" smtClean="0"/>
          </a:p>
          <a:p>
            <a:pPr marL="285750" indent="-285750">
              <a:buFont typeface="Arial" panose="020B0604020202020204" pitchFamily="34" charset="0"/>
              <a:buChar char="•"/>
            </a:pPr>
            <a:r>
              <a:rPr lang="pl-PL" sz="1800" dirty="0" err="1" smtClean="0"/>
              <a:t>feature</a:t>
            </a:r>
            <a:r>
              <a:rPr lang="pl-PL" sz="1800" dirty="0" smtClean="0"/>
              <a:t> </a:t>
            </a:r>
            <a:r>
              <a:rPr lang="pl-PL" sz="1800" dirty="0" err="1" smtClean="0"/>
              <a:t>location</a:t>
            </a:r>
            <a:r>
              <a:rPr lang="pl-PL" sz="1800" dirty="0" smtClean="0"/>
              <a:t> </a:t>
            </a:r>
            <a:r>
              <a:rPr lang="pl-PL" sz="1800" dirty="0" err="1" smtClean="0"/>
              <a:t>irrelevant</a:t>
            </a:r>
            <a:endParaRPr lang="pl-PL" sz="1800" dirty="0" smtClean="0"/>
          </a:p>
          <a:p>
            <a:pPr marL="285750" indent="-285750">
              <a:buFont typeface="Arial" panose="020B0604020202020204" pitchFamily="34" charset="0"/>
              <a:buChar char="•"/>
            </a:pPr>
            <a:r>
              <a:rPr lang="en-GB" sz="1800" dirty="0"/>
              <a:t>preserve </a:t>
            </a:r>
            <a:r>
              <a:rPr lang="en-GB" sz="1800" dirty="0" smtClean="0"/>
              <a:t>approximate</a:t>
            </a:r>
            <a:r>
              <a:rPr lang="en-GB" sz="1800" dirty="0"/>
              <a:t> position </a:t>
            </a:r>
            <a:r>
              <a:rPr lang="en-GB" sz="1800" dirty="0" smtClean="0"/>
              <a:t>information</a:t>
            </a:r>
            <a:endParaRPr lang="pl-PL" sz="1800" dirty="0" smtClean="0"/>
          </a:p>
        </p:txBody>
      </p:sp>
      <p:sp>
        <p:nvSpPr>
          <p:cNvPr id="7" name="pole tekstowe 6"/>
          <p:cNvSpPr txBox="1"/>
          <p:nvPr/>
        </p:nvSpPr>
        <p:spPr>
          <a:xfrm>
            <a:off x="525477" y="6309320"/>
            <a:ext cx="3931666" cy="276999"/>
          </a:xfrm>
          <a:prstGeom prst="rect">
            <a:avLst/>
          </a:prstGeom>
          <a:noFill/>
        </p:spPr>
        <p:txBody>
          <a:bodyPr wrap="square" rtlCol="0">
            <a:spAutoFit/>
          </a:bodyPr>
          <a:lstStyle/>
          <a:p>
            <a:r>
              <a:rPr lang="pl-PL" sz="1200" dirty="0" err="1" smtClean="0"/>
              <a:t>Adapted</a:t>
            </a:r>
            <a:r>
              <a:rPr lang="pl-PL" sz="1200" dirty="0" smtClean="0"/>
              <a:t> from: </a:t>
            </a:r>
            <a:r>
              <a:rPr lang="en-GB" sz="1200" dirty="0"/>
              <a:t>andreykurenkov.com</a:t>
            </a:r>
          </a:p>
        </p:txBody>
      </p:sp>
    </p:spTree>
    <p:extLst>
      <p:ext uri="{BB962C8B-B14F-4D97-AF65-F5344CB8AC3E}">
        <p14:creationId xmlns:p14="http://schemas.microsoft.com/office/powerpoint/2010/main" val="1560977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pl-PL" dirty="0" smtClean="0"/>
              <a:t>VIDEO</a:t>
            </a:r>
            <a:endParaRPr lang="en-GB" dirty="0"/>
          </a:p>
        </p:txBody>
      </p:sp>
      <p:sp>
        <p:nvSpPr>
          <p:cNvPr id="6" name="Symbol zastępczy tekstu 5"/>
          <p:cNvSpPr>
            <a:spLocks noGrp="1"/>
          </p:cNvSpPr>
          <p:nvPr>
            <p:ph type="body" idx="1"/>
          </p:nvPr>
        </p:nvSpPr>
        <p:spPr/>
        <p:txBody>
          <a:bodyPr/>
          <a:lstStyle/>
          <a:p>
            <a:r>
              <a:rPr lang="en-GB" dirty="0">
                <a:hlinkClick r:id="rId2"/>
              </a:rPr>
              <a:t>https://</a:t>
            </a:r>
            <a:r>
              <a:rPr lang="en-GB" dirty="0" smtClean="0">
                <a:hlinkClick r:id="rId2"/>
              </a:rPr>
              <a:t>www.youtube.com/watch?v=IOHayh06LJ4</a:t>
            </a:r>
            <a:endParaRPr lang="pl-PL" dirty="0" smtClean="0"/>
          </a:p>
          <a:p>
            <a:r>
              <a:rPr lang="en-GB" dirty="0">
                <a:hlinkClick r:id="rId3"/>
              </a:rPr>
              <a:t>https://www.youtube.com/watch?v=8VdFf3egwfg</a:t>
            </a:r>
            <a:endParaRPr lang="en-GB" dirty="0"/>
          </a:p>
        </p:txBody>
      </p:sp>
    </p:spTree>
    <p:extLst>
      <p:ext uri="{BB962C8B-B14F-4D97-AF65-F5344CB8AC3E}">
        <p14:creationId xmlns:p14="http://schemas.microsoft.com/office/powerpoint/2010/main" val="1671496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871</TotalTime>
  <Words>3441</Words>
  <Application>Microsoft Office PowerPoint</Application>
  <PresentationFormat>Pokaz na ekranie (4:3)</PresentationFormat>
  <Paragraphs>883</Paragraphs>
  <Slides>66</Slides>
  <Notes>62</Notes>
  <HiddenSlides>0</HiddenSlides>
  <MMClips>0</MMClips>
  <ScaleCrop>false</ScaleCrop>
  <HeadingPairs>
    <vt:vector size="4" baseType="variant">
      <vt:variant>
        <vt:lpstr>Motyw</vt:lpstr>
      </vt:variant>
      <vt:variant>
        <vt:i4>1</vt:i4>
      </vt:variant>
      <vt:variant>
        <vt:lpstr>Tytuły slajdów</vt:lpstr>
      </vt:variant>
      <vt:variant>
        <vt:i4>66</vt:i4>
      </vt:variant>
    </vt:vector>
  </HeadingPairs>
  <TitlesOfParts>
    <vt:vector size="67" baseType="lpstr">
      <vt:lpstr>Motyw pakietu Office</vt:lpstr>
      <vt:lpstr>History</vt:lpstr>
      <vt:lpstr>History</vt:lpstr>
      <vt:lpstr>VIDEO</vt:lpstr>
      <vt:lpstr>History</vt:lpstr>
      <vt:lpstr>History</vt:lpstr>
      <vt:lpstr>History</vt:lpstr>
      <vt:lpstr>History</vt:lpstr>
      <vt:lpstr>History</vt:lpstr>
      <vt:lpstr>VIDEO</vt:lpstr>
      <vt:lpstr>History</vt:lpstr>
      <vt:lpstr>History</vt:lpstr>
      <vt:lpstr>History</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Convolution</vt:lpstr>
      <vt:lpstr>Convolution</vt:lpstr>
      <vt:lpstr>Convolution</vt:lpstr>
      <vt:lpstr>Convolution</vt:lpstr>
      <vt:lpstr>Convolution</vt:lpstr>
      <vt:lpstr>Why convolution?</vt:lpstr>
      <vt:lpstr>Why convolution?</vt:lpstr>
      <vt:lpstr>Why convolution?</vt:lpstr>
      <vt:lpstr>Why convolution?</vt:lpstr>
      <vt:lpstr>Why convolution?</vt:lpstr>
      <vt:lpstr>Why convolution?</vt:lpstr>
      <vt:lpstr>Why convolution?</vt:lpstr>
      <vt:lpstr>Why convolution?</vt:lpstr>
      <vt:lpstr>Images</vt:lpstr>
      <vt:lpstr>Images</vt:lpstr>
      <vt:lpstr>Images</vt:lpstr>
      <vt:lpstr>Downsampling</vt:lpstr>
      <vt:lpstr>Downsampling</vt:lpstr>
      <vt:lpstr>Downsampling</vt:lpstr>
      <vt:lpstr>Pooling</vt:lpstr>
      <vt:lpstr>Pooling</vt:lpstr>
      <vt:lpstr>Pooling</vt:lpstr>
      <vt:lpstr>Pooling</vt:lpstr>
      <vt:lpstr>Pooling</vt:lpstr>
      <vt:lpstr>Pooling</vt:lpstr>
      <vt:lpstr>Backpropagation?</vt:lpstr>
      <vt:lpstr>Backpropagation?</vt:lpstr>
      <vt:lpstr>Backpropagation?</vt:lpstr>
      <vt:lpstr>Backpropagation?</vt:lpstr>
      <vt:lpstr>Backpropagation?</vt:lpstr>
      <vt:lpstr>Transposed convolution</vt:lpstr>
      <vt:lpstr>Transposed convolution</vt:lpstr>
      <vt:lpstr>Transposed convolution</vt:lpstr>
      <vt:lpstr>Transposed convolution*</vt:lpstr>
      <vt:lpstr>Transposed convolution*</vt:lpstr>
      <vt:lpstr>Transposed convolution*</vt:lpstr>
      <vt:lpstr>Success story</vt:lpstr>
      <vt:lpstr>Success story</vt:lpstr>
      <vt:lpstr>Success story</vt:lpstr>
      <vt:lpstr>Success story</vt:lpstr>
      <vt:lpstr>Success story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Jeremi</dc:creator>
  <cp:lastModifiedBy>Jeremi Ochab</cp:lastModifiedBy>
  <cp:revision>78</cp:revision>
  <dcterms:created xsi:type="dcterms:W3CDTF">2019-11-03T10:00:01Z</dcterms:created>
  <dcterms:modified xsi:type="dcterms:W3CDTF">2019-11-05T22:20:59Z</dcterms:modified>
</cp:coreProperties>
</file>